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57" r:id="rId4"/>
    <p:sldId id="262" r:id="rId5"/>
    <p:sldId id="263" r:id="rId6"/>
    <p:sldId id="258" r:id="rId7"/>
    <p:sldId id="259" r:id="rId8"/>
    <p:sldId id="261" r:id="rId9"/>
    <p:sldId id="260" r:id="rId10"/>
    <p:sldId id="264" r:id="rId11"/>
    <p:sldId id="266" r:id="rId1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ยึดวันที่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4870A19-B640-4D3B-B27D-D396B6F2820E}" type="datetimeFigureOut">
              <a:rPr lang="th-TH" smtClean="0"/>
              <a:pPr/>
              <a:t>14/08/55</a:t>
            </a:fld>
            <a:endParaRPr lang="th-TH"/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สี่เหลี่ยมผืนผ้า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สี่เหลี่ยมผืนผ้า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ตัวเชื่อมต่อตรง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ตัวเชื่อมต่อตรง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สี่เหลี่ยมผืนผ้า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วงรี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วงรี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วงรี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D60129A-7F52-46D1-8A99-AB1FFD8249C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0A19-B640-4D3B-B27D-D396B6F2820E}" type="datetimeFigureOut">
              <a:rPr lang="th-TH" smtClean="0"/>
              <a:pPr/>
              <a:t>14/08/55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129A-7F52-46D1-8A99-AB1FFD8249C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0A19-B640-4D3B-B27D-D396B6F2820E}" type="datetimeFigureOut">
              <a:rPr lang="th-TH" smtClean="0"/>
              <a:pPr/>
              <a:t>14/08/55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129A-7F52-46D1-8A99-AB1FFD8249C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ตัวยึดเนื้อหา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4870A19-B640-4D3B-B27D-D396B6F2820E}" type="datetimeFigureOut">
              <a:rPr lang="th-TH" smtClean="0"/>
              <a:pPr/>
              <a:t>14/08/55</a:t>
            </a:fld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D60129A-7F52-46D1-8A99-AB1FFD8249CE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4870A19-B640-4D3B-B27D-D396B6F2820E}" type="datetimeFigureOut">
              <a:rPr lang="th-TH" smtClean="0"/>
              <a:pPr/>
              <a:t>14/08/55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ตัวเชื่อมต่อตรง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ตัวเชื่อมต่อตรง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วงรี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วงรี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วงรี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ตัวเชื่อมต่อตรง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D60129A-7F52-46D1-8A99-AB1FFD8249C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0A19-B640-4D3B-B27D-D396B6F2820E}" type="datetimeFigureOut">
              <a:rPr lang="th-TH" smtClean="0"/>
              <a:pPr/>
              <a:t>14/08/55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129A-7F52-46D1-8A99-AB1FFD8249CE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0A19-B640-4D3B-B27D-D396B6F2820E}" type="datetimeFigureOut">
              <a:rPr lang="th-TH" smtClean="0"/>
              <a:pPr/>
              <a:t>14/08/55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129A-7F52-46D1-8A99-AB1FFD8249CE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ยึดเนื้อหา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2" name="ตัวยึดข้อความ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ยึดข้อความ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870A19-B640-4D3B-B27D-D396B6F2820E}" type="datetimeFigureOut">
              <a:rPr lang="th-TH" smtClean="0"/>
              <a:pPr/>
              <a:t>14/08/55</a:t>
            </a:fld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D60129A-7F52-46D1-8A99-AB1FFD8249CE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0A19-B640-4D3B-B27D-D396B6F2820E}" type="datetimeFigureOut">
              <a:rPr lang="th-TH" smtClean="0"/>
              <a:pPr/>
              <a:t>14/08/55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129A-7F52-46D1-8A99-AB1FFD8249C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วงรี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ตัวยึดเนื้อหา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1" name="ตัวยึดวันที่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4870A19-B640-4D3B-B27D-D396B6F2820E}" type="datetimeFigureOut">
              <a:rPr lang="th-TH" smtClean="0"/>
              <a:pPr/>
              <a:t>14/08/55</a:t>
            </a:fld>
            <a:endParaRPr lang="th-TH"/>
          </a:p>
        </p:txBody>
      </p:sp>
      <p:sp>
        <p:nvSpPr>
          <p:cNvPr id="22" name="ตัวยึดหมายเลขภาพนิ่ง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D60129A-7F52-46D1-8A99-AB1FFD8249CE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3" name="ตัวยึดท้ายกระดา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วงรี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ตัวเชื่อมต่อตรง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ตัวยึดวันที่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870A19-B640-4D3B-B27D-D396B6F2820E}" type="datetimeFigureOut">
              <a:rPr lang="th-TH" smtClean="0"/>
              <a:pPr/>
              <a:t>14/08/55</a:t>
            </a:fld>
            <a:endParaRPr lang="th-TH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D60129A-7F52-46D1-8A99-AB1FFD8249CE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1" name="ตัวยึดท้ายกระดา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4870A19-B640-4D3B-B27D-D396B6F2820E}" type="datetimeFigureOut">
              <a:rPr lang="th-TH" smtClean="0"/>
              <a:pPr/>
              <a:t>14/08/55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วงรี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D60129A-7F52-46D1-8A99-AB1FFD8249CE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143108" y="714356"/>
            <a:ext cx="6172200" cy="1894362"/>
          </a:xfrm>
        </p:spPr>
        <p:txBody>
          <a:bodyPr>
            <a:normAutofit/>
          </a:bodyPr>
          <a:lstStyle/>
          <a:p>
            <a:r>
              <a:rPr lang="th-TH" sz="6600" dirty="0" smtClean="0"/>
              <a:t>ทำไมต้องทันสื่อ </a:t>
            </a:r>
            <a:r>
              <a:rPr lang="en-US" sz="6600" dirty="0" smtClean="0"/>
              <a:t>??!!</a:t>
            </a:r>
            <a:endParaRPr lang="th-TH" sz="3200" dirty="0"/>
          </a:p>
        </p:txBody>
      </p:sp>
      <p:pic>
        <p:nvPicPr>
          <p:cNvPr id="4" name="Picture 4" descr="itthai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5445224"/>
            <a:ext cx="2502846" cy="11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new_childmedia_logo-edit-cre cop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589240"/>
            <a:ext cx="131100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ตัวยึดเนื้อหา 3" descr="woodd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31637" y="0"/>
            <a:ext cx="2712363" cy="2214554"/>
          </a:xfrm>
        </p:spPr>
      </p:pic>
      <p:pic>
        <p:nvPicPr>
          <p:cNvPr id="5" name="รูปภาพ 4" descr="morningtal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214290"/>
            <a:ext cx="3333750" cy="2381250"/>
          </a:xfrm>
          <a:prstGeom prst="rect">
            <a:avLst/>
          </a:prstGeom>
        </p:spPr>
      </p:pic>
      <p:pic>
        <p:nvPicPr>
          <p:cNvPr id="7" name="รูปภาพ 6" descr="fro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5090552"/>
            <a:ext cx="2714644" cy="1767448"/>
          </a:xfrm>
          <a:prstGeom prst="rect">
            <a:avLst/>
          </a:prstGeom>
        </p:spPr>
      </p:pic>
      <p:pic>
        <p:nvPicPr>
          <p:cNvPr id="9" name="รูปภาพ 8" descr="news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2714620"/>
            <a:ext cx="3143240" cy="209549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714752"/>
            <a:ext cx="3881465" cy="291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รูปภาพ 5" descr="dram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1802" y="3000372"/>
            <a:ext cx="2371741" cy="2964676"/>
          </a:xfrm>
          <a:prstGeom prst="rect">
            <a:avLst/>
          </a:prstGeom>
        </p:spPr>
      </p:pic>
      <p:pic>
        <p:nvPicPr>
          <p:cNvPr id="11" name="รูปภาพ 10" descr="obam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0" y="142852"/>
            <a:ext cx="2571768" cy="336534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th-TH" sz="4800" b="1" dirty="0" smtClean="0">
                <a:solidFill>
                  <a:srgbClr val="FF0000"/>
                </a:solidFill>
              </a:rPr>
              <a:t>การฝึกฝนเท่านั้น จึงจะทำให้คุณรู้เท่าทันสื่อ</a:t>
            </a:r>
          </a:p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r>
              <a:rPr lang="th-TH" sz="4800" dirty="0" smtClean="0"/>
              <a:t>มาลองฝึกวิเคราะห์สื่อ</a:t>
            </a:r>
            <a:endParaRPr lang="en-US" sz="4800" dirty="0" smtClean="0"/>
          </a:p>
          <a:p>
            <a:pPr algn="ctr">
              <a:buNone/>
            </a:pPr>
            <a:r>
              <a:rPr lang="th-TH" sz="4800" dirty="0" smtClean="0"/>
              <a:t>จากตัวอย่างต่อไปนี้ กันนะคะ </a:t>
            </a:r>
            <a:r>
              <a:rPr lang="en-US" sz="4800" dirty="0" smtClean="0"/>
              <a:t>!!</a:t>
            </a:r>
            <a:endParaRPr lang="en-US" sz="2800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b="1" dirty="0" smtClean="0"/>
              <a:t>ทำไมต้องรู้เท่าทันสื่อ</a:t>
            </a:r>
            <a:endParaRPr lang="th-TH" sz="6000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h-TH" sz="4300" dirty="0" smtClean="0">
                <a:latin typeface="AngsanaUPC" pitchFamily="18" charset="-34"/>
                <a:cs typeface="AngsanaUPC" pitchFamily="18" charset="-34"/>
              </a:rPr>
              <a:t>ตัวเราล้อมรอบไปด้วยสื่อนานาชนิด</a:t>
            </a:r>
          </a:p>
          <a:p>
            <a:r>
              <a:rPr lang="th-TH" sz="4300" dirty="0" smtClean="0">
                <a:latin typeface="AngsanaUPC" pitchFamily="18" charset="-34"/>
                <a:cs typeface="AngsanaUPC" pitchFamily="18" charset="-34"/>
              </a:rPr>
              <a:t>สื่อมีอิทธิพลต่อความคิด ความเชื่อ พฤติกรรม</a:t>
            </a:r>
          </a:p>
          <a:p>
            <a:r>
              <a:rPr lang="th-TH" sz="4300" dirty="0" smtClean="0">
                <a:latin typeface="AngsanaUPC" pitchFamily="18" charset="-34"/>
                <a:cs typeface="AngsanaUPC" pitchFamily="18" charset="-34"/>
              </a:rPr>
              <a:t>เด็กและเยาวชนไทย คนไทย เป็นนักเสพสื่อตัวยง</a:t>
            </a:r>
          </a:p>
          <a:p>
            <a:r>
              <a:rPr lang="th-TH" sz="4300" dirty="0" smtClean="0">
                <a:latin typeface="AngsanaUPC" pitchFamily="18" charset="-34"/>
                <a:cs typeface="AngsanaUPC" pitchFamily="18" charset="-34"/>
              </a:rPr>
              <a:t>บทบาทของ </a:t>
            </a:r>
            <a:r>
              <a:rPr lang="en-US" sz="4300" dirty="0" smtClean="0">
                <a:latin typeface="AngsanaUPC" pitchFamily="18" charset="-34"/>
                <a:cs typeface="AngsanaUPC" pitchFamily="18" charset="-34"/>
              </a:rPr>
              <a:t>ICT </a:t>
            </a:r>
            <a:r>
              <a:rPr lang="th-TH" sz="4300" dirty="0" smtClean="0">
                <a:latin typeface="AngsanaUPC" pitchFamily="18" charset="-34"/>
                <a:cs typeface="AngsanaUPC" pitchFamily="18" charset="-34"/>
              </a:rPr>
              <a:t>มีเพิ่มมากขึ้นทุกขณะ</a:t>
            </a:r>
          </a:p>
          <a:p>
            <a:pPr lvl="1"/>
            <a:r>
              <a:rPr lang="th-TH" sz="3900" dirty="0" smtClean="0">
                <a:latin typeface="AngsanaUPC" pitchFamily="18" charset="-34"/>
                <a:cs typeface="AngsanaUPC" pitchFamily="18" charset="-34"/>
              </a:rPr>
              <a:t>ทำให้เราเข้าถึงข้อมูลข่าวสารมหาศาล</a:t>
            </a:r>
          </a:p>
          <a:p>
            <a:pPr lvl="1"/>
            <a:r>
              <a:rPr lang="th-TH" sz="3900" dirty="0" smtClean="0">
                <a:latin typeface="AngsanaUPC" pitchFamily="18" charset="-34"/>
                <a:cs typeface="AngsanaUPC" pitchFamily="18" charset="-34"/>
              </a:rPr>
              <a:t>ทำให้กระจายข่าวสารได้อย่างรวดเร็ว</a:t>
            </a:r>
          </a:p>
          <a:p>
            <a:pPr lvl="1"/>
            <a:r>
              <a:rPr lang="th-TH" sz="3900" dirty="0" smtClean="0">
                <a:latin typeface="AngsanaUPC" pitchFamily="18" charset="-34"/>
                <a:cs typeface="AngsanaUPC" pitchFamily="18" charset="-34"/>
              </a:rPr>
              <a:t>ทำให้เกิดการมีส่วนร่วมในเนื้อหาข้อมูลและสารสนเทศ</a:t>
            </a:r>
          </a:p>
          <a:p>
            <a:pPr lvl="1"/>
            <a:r>
              <a:rPr lang="th-TH" sz="3900" dirty="0" smtClean="0">
                <a:latin typeface="AngsanaUPC" pitchFamily="18" charset="-34"/>
                <a:cs typeface="AngsanaUPC" pitchFamily="18" charset="-34"/>
              </a:rPr>
              <a:t>การหลอมรวมสื่อหลายประเภทเข้าด้วยกัน</a:t>
            </a:r>
            <a:endParaRPr lang="th-TH" sz="3700" dirty="0" smtClean="0">
              <a:latin typeface="AngsanaUPC" pitchFamily="18" charset="-34"/>
              <a:cs typeface="AngsanaUPC" pitchFamily="18" charset="-34"/>
            </a:endParaRPr>
          </a:p>
          <a:p>
            <a:pPr algn="ctr">
              <a:buNone/>
            </a:pPr>
            <a:endParaRPr lang="th-TH" dirty="0" smtClean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b="1" dirty="0" smtClean="0"/>
              <a:t>ดูหัวข้อข่าวเหล่านี้</a:t>
            </a:r>
            <a:endParaRPr lang="th-TH" sz="6600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428596" y="1428736"/>
            <a:ext cx="7467600" cy="4873752"/>
          </a:xfrm>
        </p:spPr>
        <p:txBody>
          <a:bodyPr>
            <a:normAutofit/>
          </a:bodyPr>
          <a:lstStyle/>
          <a:p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โจรใต้</a:t>
            </a:r>
            <a:r>
              <a:rPr lang="th-TH" sz="4000" dirty="0" err="1" smtClean="0">
                <a:latin typeface="AngsanaUPC" pitchFamily="18" charset="-34"/>
                <a:cs typeface="AngsanaUPC" pitchFamily="18" charset="-34"/>
              </a:rPr>
              <a:t>เหิมบึ้มป่</a:t>
            </a:r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วนเมืองนราฯเละ</a:t>
            </a:r>
            <a:endParaRPr lang="en-US" sz="4000" dirty="0" smtClean="0">
              <a:latin typeface="AngsanaUPC" pitchFamily="18" charset="-34"/>
              <a:cs typeface="AngsanaUPC" pitchFamily="18" charset="-34"/>
            </a:endParaRPr>
          </a:p>
          <a:p>
            <a:r>
              <a:rPr lang="th-TH" sz="4000" dirty="0" err="1" smtClean="0">
                <a:latin typeface="AngsanaUPC" pitchFamily="18" charset="-34"/>
                <a:cs typeface="AngsanaUPC" pitchFamily="18" charset="-34"/>
              </a:rPr>
              <a:t>โจ๋</a:t>
            </a:r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ไทยเหลวแหลกเสพ</a:t>
            </a:r>
            <a:r>
              <a:rPr lang="th-TH" sz="4000" dirty="0" err="1" smtClean="0">
                <a:latin typeface="AngsanaUPC" pitchFamily="18" charset="-34"/>
                <a:cs typeface="AngsanaUPC" pitchFamily="18" charset="-34"/>
              </a:rPr>
              <a:t>เซ็กส์</a:t>
            </a:r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บนรถเมล์</a:t>
            </a:r>
            <a:endParaRPr lang="en-US" sz="4000" dirty="0" smtClean="0">
              <a:latin typeface="AngsanaUPC" pitchFamily="18" charset="-34"/>
              <a:cs typeface="AngsanaUPC" pitchFamily="18" charset="-34"/>
            </a:endParaRPr>
          </a:p>
          <a:p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ขยี้กามฆ่าเปลือยสาวศพยัดตู้เย็น</a:t>
            </a:r>
            <a:endParaRPr lang="en-US" sz="4000" dirty="0" smtClean="0">
              <a:latin typeface="AngsanaUPC" pitchFamily="18" charset="-34"/>
              <a:cs typeface="AngsanaUPC" pitchFamily="18" charset="-34"/>
            </a:endParaRPr>
          </a:p>
          <a:p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เด็ก </a:t>
            </a:r>
            <a:r>
              <a:rPr lang="en-US" sz="4000" dirty="0" smtClean="0">
                <a:latin typeface="AngsanaUPC" pitchFamily="18" charset="-34"/>
                <a:cs typeface="AngsanaUPC" pitchFamily="18" charset="-34"/>
              </a:rPr>
              <a:t>1 </a:t>
            </a:r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ใน 5 เสพเว็บโป๊ 2 ล้านเว็บ</a:t>
            </a:r>
            <a:endParaRPr lang="th-TH" sz="40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4" name="รูปภาพ 3" descr="news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25118" y="3571876"/>
            <a:ext cx="3447101" cy="2919414"/>
          </a:xfrm>
          <a:prstGeom prst="rect">
            <a:avLst/>
          </a:prstGeom>
        </p:spPr>
      </p:pic>
      <p:pic>
        <p:nvPicPr>
          <p:cNvPr id="6" name="ตัวยึดเนื้อหา 3" descr="new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714356"/>
            <a:ext cx="2635456" cy="2571768"/>
          </a:xfrm>
          <a:prstGeom prst="rect">
            <a:avLst/>
          </a:prstGeom>
        </p:spPr>
      </p:pic>
      <p:pic>
        <p:nvPicPr>
          <p:cNvPr id="7" name="รูปภาพ 6" descr="news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286256"/>
            <a:ext cx="4764006" cy="221457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ยึดเนื้อหา 3" descr="FHM2008-07-063_00-0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3396164" cy="4525963"/>
          </a:xfrm>
        </p:spPr>
      </p:pic>
      <p:pic>
        <p:nvPicPr>
          <p:cNvPr id="7" name="รูปภาพ 6" descr="SlimUp16-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7320" y="357166"/>
            <a:ext cx="5506679" cy="3571900"/>
          </a:xfrm>
          <a:prstGeom prst="rect">
            <a:avLst/>
          </a:prstGeom>
        </p:spPr>
      </p:pic>
      <p:pic>
        <p:nvPicPr>
          <p:cNvPr id="8" name="รูปภาพ 7" descr="p2670_390809281029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3071810"/>
            <a:ext cx="3695700" cy="36195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ยึดเนื้อหา 3" descr="Fake_Slim_U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2857496"/>
            <a:ext cx="4643470" cy="3629646"/>
          </a:xfrm>
        </p:spPr>
      </p:pic>
      <p:pic>
        <p:nvPicPr>
          <p:cNvPr id="6" name="รูปภาพ 5" descr="teeth-whitening-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785794"/>
            <a:ext cx="3059304" cy="3357586"/>
          </a:xfrm>
          <a:prstGeom prst="rect">
            <a:avLst/>
          </a:prstGeom>
        </p:spPr>
      </p:pic>
      <p:pic>
        <p:nvPicPr>
          <p:cNvPr id="7" name="รูปภาพ 6" descr="Underarm-Whitening-Treatm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309541"/>
            <a:ext cx="3243266" cy="216217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มุมมน 4"/>
          <p:cNvSpPr/>
          <p:nvPr/>
        </p:nvSpPr>
        <p:spPr>
          <a:xfrm>
            <a:off x="1285852" y="1785926"/>
            <a:ext cx="6500858" cy="2500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h-T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UPC" pitchFamily="18" charset="-34"/>
                <a:cs typeface="AngsanaUPC" pitchFamily="18" charset="-34"/>
              </a:rPr>
              <a:t>เราในฐานะ "ผู้รับสาร“ ต้องรู้เท่าทัน</a:t>
            </a:r>
            <a:br>
              <a:rPr lang="th-T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UPC" pitchFamily="18" charset="-34"/>
                <a:cs typeface="AngsanaUPC" pitchFamily="18" charset="-34"/>
              </a:rPr>
            </a:br>
            <a:r>
              <a:rPr lang="th-T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UPC" pitchFamily="18" charset="-34"/>
                <a:cs typeface="AngsanaUPC" pitchFamily="18" charset="-34"/>
              </a:rPr>
              <a:t>ต้องสร้างภูมิคุ้มกันตนเองและลูกหลาน</a:t>
            </a:r>
          </a:p>
          <a:p>
            <a:pPr algn="ctr">
              <a:buNone/>
            </a:pPr>
            <a:r>
              <a:rPr lang="th-T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UPC" pitchFamily="18" charset="-34"/>
                <a:cs typeface="AngsanaUPC" pitchFamily="18" charset="-34"/>
              </a:rPr>
              <a:t>นี่คือสิ่งที่แวดวงวิชาการเรียกว่า </a:t>
            </a:r>
            <a:br>
              <a:rPr lang="th-T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UPC" pitchFamily="18" charset="-34"/>
                <a:cs typeface="AngsanaUPC" pitchFamily="18" charset="-34"/>
              </a:rPr>
            </a:br>
            <a:r>
              <a:rPr lang="th-T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UPC" pitchFamily="18" charset="-34"/>
                <a:cs typeface="AngsanaUPC" pitchFamily="18" charset="-34"/>
              </a:rPr>
              <a:t>"การรู้เท่าทันสื่อ" หรือ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UPC" pitchFamily="18" charset="-34"/>
                <a:cs typeface="AngsanaUPC" pitchFamily="18" charset="-34"/>
              </a:rPr>
              <a:t>Media Literacy</a:t>
            </a:r>
            <a:endParaRPr lang="th-TH" sz="3600" dirty="0">
              <a:solidFill>
                <a:schemeClr val="tx1">
                  <a:lumMod val="95000"/>
                  <a:lumOff val="5000"/>
                </a:schemeClr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Media Literacy</a:t>
            </a:r>
            <a:endParaRPr lang="th-TH" sz="4400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428596" y="1571612"/>
            <a:ext cx="8043890" cy="4873752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The ability to Access</a:t>
            </a:r>
            <a:br>
              <a:rPr lang="en-US" sz="3600" dirty="0" smtClean="0">
                <a:latin typeface="AngsanaUPC" pitchFamily="18" charset="-34"/>
                <a:cs typeface="AngsanaUPC" pitchFamily="18" charset="-34"/>
              </a:rPr>
            </a:b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 ความสามารถในการเข้าถึง</a:t>
            </a:r>
            <a:endParaRPr lang="en-US" sz="3600" dirty="0" smtClean="0">
              <a:latin typeface="AngsanaUPC" pitchFamily="18" charset="-34"/>
              <a:cs typeface="AngsanaUPC" pitchFamily="18" charset="-34"/>
            </a:endParaRPr>
          </a:p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The ability to Analyze</a:t>
            </a:r>
            <a:br>
              <a:rPr lang="en-US" sz="3600" dirty="0" smtClean="0">
                <a:latin typeface="AngsanaUPC" pitchFamily="18" charset="-34"/>
                <a:cs typeface="AngsanaUPC" pitchFamily="18" charset="-34"/>
              </a:rPr>
            </a:b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 ความสามารถในการวิเคราะห์วิพากษ์ </a:t>
            </a:r>
            <a:endParaRPr lang="en-US" sz="3600" dirty="0" smtClean="0">
              <a:latin typeface="AngsanaUPC" pitchFamily="18" charset="-34"/>
              <a:cs typeface="AngsanaUPC" pitchFamily="18" charset="-34"/>
            </a:endParaRPr>
          </a:p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The ability to Evaluate</a:t>
            </a:r>
            <a:br>
              <a:rPr lang="en-US" sz="3600" dirty="0" smtClean="0">
                <a:latin typeface="AngsanaUPC" pitchFamily="18" charset="-34"/>
                <a:cs typeface="AngsanaUPC" pitchFamily="18" charset="-34"/>
              </a:rPr>
            </a:b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 ความสามารถในการประเมินคุณค่า </a:t>
            </a:r>
            <a:endParaRPr lang="en-US" sz="3600" dirty="0" smtClean="0">
              <a:latin typeface="AngsanaUPC" pitchFamily="18" charset="-34"/>
              <a:cs typeface="AngsanaUPC" pitchFamily="18" charset="-34"/>
            </a:endParaRPr>
          </a:p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The ability to Communicate information in a variety of form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/>
            </a:r>
            <a:br>
              <a:rPr lang="th-TH" sz="3600" dirty="0" smtClean="0">
                <a:latin typeface="AngsanaUPC" pitchFamily="18" charset="-34"/>
                <a:cs typeface="AngsanaUPC" pitchFamily="18" charset="-34"/>
              </a:rPr>
            </a:b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ความสามารถในการตอบสนอง (สื่อสาร) ต่อข่าวสารในรูปแบบต่างๆ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800" b="1" dirty="0" smtClean="0"/>
              <a:t>แนวทางการรู้เท่าทันและวิเคราะห์สื่อ </a:t>
            </a:r>
            <a:br>
              <a:rPr lang="th-TH" sz="4800" b="1" dirty="0" smtClean="0"/>
            </a:br>
            <a:r>
              <a:rPr lang="th-TH" sz="3200" b="1" dirty="0" smtClean="0"/>
              <a:t>( </a:t>
            </a:r>
            <a:r>
              <a:rPr lang="en-US" sz="3200" b="1" dirty="0" smtClean="0"/>
              <a:t>code of conduct ) </a:t>
            </a:r>
            <a:endParaRPr lang="th-TH" sz="4800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43890" cy="4873752"/>
          </a:xfrm>
        </p:spPr>
        <p:txBody>
          <a:bodyPr>
            <a:normAutofit fontScale="92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th-TH" sz="3900" dirty="0" smtClean="0">
                <a:latin typeface="AngsanaUPC" pitchFamily="18" charset="-34"/>
                <a:cs typeface="AngsanaUPC" pitchFamily="18" charset="-34"/>
              </a:rPr>
              <a:t>สื่อคือสิ่งที่สร้างขึ้น - </a:t>
            </a:r>
            <a:r>
              <a:rPr lang="en-US" sz="3900" dirty="0" smtClean="0">
                <a:latin typeface="AngsanaUPC" pitchFamily="18" charset="-34"/>
                <a:cs typeface="AngsanaUPC" pitchFamily="18" charset="-34"/>
              </a:rPr>
              <a:t>Media are Constructions</a:t>
            </a:r>
          </a:p>
          <a:p>
            <a:pPr marL="742950" indent="-742950">
              <a:buFont typeface="+mj-lt"/>
              <a:buAutoNum type="arabicPeriod"/>
            </a:pPr>
            <a:r>
              <a:rPr lang="th-TH" sz="3900" dirty="0" smtClean="0">
                <a:latin typeface="AngsanaUPC" pitchFamily="18" charset="-34"/>
                <a:cs typeface="AngsanaUPC" pitchFamily="18" charset="-34"/>
              </a:rPr>
              <a:t>สื่อมีเป้าหมายทางธุรกิจ/โฆษณา - </a:t>
            </a:r>
            <a:r>
              <a:rPr lang="en-US" sz="3900" dirty="0" smtClean="0">
                <a:latin typeface="AngsanaUPC" pitchFamily="18" charset="-34"/>
                <a:cs typeface="AngsanaUPC" pitchFamily="18" charset="-34"/>
              </a:rPr>
              <a:t>Media Constructions have Commercial purposes</a:t>
            </a:r>
            <a:endParaRPr lang="th-TH" sz="3900" dirty="0">
              <a:latin typeface="AngsanaUPC" pitchFamily="18" charset="-34"/>
              <a:cs typeface="AngsanaUPC" pitchFamily="18" charset="-34"/>
            </a:endParaRPr>
          </a:p>
          <a:p>
            <a:pPr marL="742950" indent="-742950">
              <a:buFont typeface="+mj-lt"/>
              <a:buAutoNum type="arabicPeriod"/>
            </a:pPr>
            <a:r>
              <a:rPr lang="th-TH" sz="3900" dirty="0" smtClean="0">
                <a:latin typeface="AngsanaUPC" pitchFamily="18" charset="-34"/>
                <a:cs typeface="AngsanaUPC" pitchFamily="18" charset="-34"/>
              </a:rPr>
              <a:t>สื่อสร้างค่านิยมและอุดมคติ - </a:t>
            </a:r>
            <a:r>
              <a:rPr lang="en-US" sz="3900" dirty="0" smtClean="0">
                <a:latin typeface="AngsanaUPC" pitchFamily="18" charset="-34"/>
                <a:cs typeface="AngsanaUPC" pitchFamily="18" charset="-34"/>
              </a:rPr>
              <a:t>Media messages contain Values and Ideologies</a:t>
            </a:r>
            <a:endParaRPr lang="th-TH" sz="3900" dirty="0">
              <a:latin typeface="AngsanaUPC" pitchFamily="18" charset="-34"/>
              <a:cs typeface="AngsanaUPC" pitchFamily="18" charset="-34"/>
            </a:endParaRPr>
          </a:p>
          <a:p>
            <a:pPr marL="742950" indent="-742950">
              <a:buFont typeface="+mj-lt"/>
              <a:buAutoNum type="arabicPeriod"/>
            </a:pPr>
            <a:r>
              <a:rPr lang="th-TH" sz="3900" dirty="0" smtClean="0">
                <a:latin typeface="AngsanaUPC" pitchFamily="18" charset="-34"/>
                <a:cs typeface="AngsanaUPC" pitchFamily="18" charset="-34"/>
              </a:rPr>
              <a:t>สื่อทำให้มีผลที่ตามมาทางการเมืองและสังคม - </a:t>
            </a:r>
            <a:r>
              <a:rPr lang="en-US" sz="3900" dirty="0" smtClean="0">
                <a:latin typeface="AngsanaUPC" pitchFamily="18" charset="-34"/>
                <a:cs typeface="AngsanaUPC" pitchFamily="18" charset="-34"/>
              </a:rPr>
              <a:t>Media Messages have Social and Political Consequences</a:t>
            </a:r>
            <a:endParaRPr lang="th-TH" sz="3900" dirty="0">
              <a:latin typeface="AngsanaUPC" pitchFamily="18" charset="-34"/>
              <a:cs typeface="AngsanaUPC" pitchFamily="18" charset="-34"/>
            </a:endParaRPr>
          </a:p>
          <a:p>
            <a:pPr marL="742950" indent="-742950">
              <a:buFont typeface="+mj-lt"/>
              <a:buAutoNum type="arabicPeriod"/>
            </a:pPr>
            <a:r>
              <a:rPr lang="th-TH" sz="3900" dirty="0" smtClean="0">
                <a:latin typeface="AngsanaUPC" pitchFamily="18" charset="-34"/>
                <a:cs typeface="AngsanaUPC" pitchFamily="18" charset="-34"/>
              </a:rPr>
              <a:t>สื่อแต่ละชนิดมีเอกลักษณ์และข้อจำกัด - </a:t>
            </a:r>
            <a:r>
              <a:rPr lang="en-US" sz="3900" dirty="0" smtClean="0">
                <a:latin typeface="AngsanaUPC" pitchFamily="18" charset="-34"/>
                <a:cs typeface="AngsanaUPC" pitchFamily="18" charset="-34"/>
              </a:rPr>
              <a:t>Each Medium has a unique Aesthetic Form 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b="1" dirty="0" smtClean="0"/>
              <a:t>การรู้เท่าทันสื่อ หมายถึง</a:t>
            </a:r>
            <a:endParaRPr lang="th-TH" sz="4800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66" cy="4873752"/>
          </a:xfrm>
        </p:spPr>
        <p:txBody>
          <a:bodyPr>
            <a:normAutofit/>
          </a:bodyPr>
          <a:lstStyle/>
          <a:p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ฉันไม่เชื่อ (สิ่งที่ได้อ่าน ได้ฟัง ได้ยิน ได้พบ ได้รับการบอกเล่ามา ฯลฯ)</a:t>
            </a:r>
          </a:p>
          <a:p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ตั้งคำถามต่อข้อมูลข่าวสาร สารสนเทศ ที่ได้รับมา</a:t>
            </a:r>
          </a:p>
          <a:p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ที่มาที่ไปของข่าวสาร ใครเขียน ใครให้สัมภาษณ์ แหล่งข่าว</a:t>
            </a:r>
          </a:p>
          <a:p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สงสัยว่าทำไมจึงเป็นอย่างนั้น ตัวละครใด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/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ข้อมูลใดหายไปจากข่าว </a:t>
            </a:r>
            <a:br>
              <a:rPr lang="th-TH" sz="3200" dirty="0" smtClean="0">
                <a:latin typeface="AngsanaUPC" pitchFamily="18" charset="-34"/>
                <a:cs typeface="AngsanaUPC" pitchFamily="18" charset="-34"/>
              </a:rPr>
            </a:b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ความเกี่ยวข้องของข่าวนี้กับข่าวโน้น ทำไมจึงพูดถึงแต่ผลกระทบด้านเศรษฐกิจแต่ไม่พูดถึงสิ่งแวดล้อม ทำไมจึงสัมภาษณ์แต่คนรวย ฯลฯ</a:t>
            </a:r>
          </a:p>
          <a:p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การขวนขวายที่จะเช็คข้อมูลข่าวสารจากหลากหลายทิศทาง เช่น จากสื่อต่างชนิดกัน สอบถามผู้รู้ ค้นจากตำรา เป็นต้น</a:t>
            </a:r>
          </a:p>
        </p:txBody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ฉลียง">
  <a:themeElements>
    <a:clrScheme name="เฉลียง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เฉลียง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เฉลียง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184</TotalTime>
  <Words>298</Words>
  <Application>Microsoft Office PowerPoint</Application>
  <PresentationFormat>On-screen Show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เฉลียง</vt:lpstr>
      <vt:lpstr>ทำไมต้องทันสื่อ ??!!</vt:lpstr>
      <vt:lpstr>ทำไมต้องรู้เท่าทันสื่อ</vt:lpstr>
      <vt:lpstr>ดูหัวข้อข่าวเหล่านี้</vt:lpstr>
      <vt:lpstr>Slide 4</vt:lpstr>
      <vt:lpstr>Slide 5</vt:lpstr>
      <vt:lpstr>Slide 6</vt:lpstr>
      <vt:lpstr>Media Literacy</vt:lpstr>
      <vt:lpstr>แนวทางการรู้เท่าทันและวิเคราะห์สื่อ  ( code of conduct ) </vt:lpstr>
      <vt:lpstr>การรู้เท่าทันสื่อ หมายถึง</vt:lpstr>
      <vt:lpstr>Slide 10</vt:lpstr>
      <vt:lpstr>Slide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ทำไมต้องทันสื่อ ??!!</dc:title>
  <dc:creator>Home Used Only</dc:creator>
  <cp:lastModifiedBy>foundation99</cp:lastModifiedBy>
  <cp:revision>21</cp:revision>
  <dcterms:created xsi:type="dcterms:W3CDTF">2012-01-05T11:13:05Z</dcterms:created>
  <dcterms:modified xsi:type="dcterms:W3CDTF">2012-08-14T05:39:32Z</dcterms:modified>
</cp:coreProperties>
</file>