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363" r:id="rId2"/>
    <p:sldId id="587" r:id="rId3"/>
    <p:sldId id="588" r:id="rId4"/>
    <p:sldId id="562" r:id="rId5"/>
    <p:sldId id="565" r:id="rId6"/>
    <p:sldId id="563" r:id="rId7"/>
    <p:sldId id="564" r:id="rId8"/>
    <p:sldId id="566" r:id="rId9"/>
    <p:sldId id="584" r:id="rId10"/>
    <p:sldId id="593" r:id="rId11"/>
    <p:sldId id="594" r:id="rId12"/>
    <p:sldId id="595" r:id="rId13"/>
    <p:sldId id="591" r:id="rId14"/>
    <p:sldId id="592" r:id="rId15"/>
    <p:sldId id="570" r:id="rId16"/>
    <p:sldId id="568" r:id="rId17"/>
    <p:sldId id="569" r:id="rId18"/>
    <p:sldId id="556" r:id="rId19"/>
    <p:sldId id="543" r:id="rId20"/>
    <p:sldId id="545" r:id="rId21"/>
    <p:sldId id="546" r:id="rId22"/>
    <p:sldId id="529" r:id="rId23"/>
    <p:sldId id="547" r:id="rId24"/>
    <p:sldId id="589" r:id="rId25"/>
    <p:sldId id="544" r:id="rId26"/>
    <p:sldId id="548" r:id="rId27"/>
    <p:sldId id="549" r:id="rId28"/>
    <p:sldId id="552" r:id="rId29"/>
    <p:sldId id="575" r:id="rId30"/>
    <p:sldId id="576" r:id="rId31"/>
    <p:sldId id="579" r:id="rId32"/>
    <p:sldId id="580" r:id="rId33"/>
    <p:sldId id="581" r:id="rId34"/>
    <p:sldId id="433" r:id="rId35"/>
    <p:sldId id="582" r:id="rId36"/>
    <p:sldId id="583" r:id="rId37"/>
    <p:sldId id="370" r:id="rId38"/>
    <p:sldId id="352" r:id="rId39"/>
    <p:sldId id="497" r:id="rId40"/>
    <p:sldId id="435" r:id="rId41"/>
    <p:sldId id="531" r:id="rId42"/>
    <p:sldId id="434" r:id="rId43"/>
    <p:sldId id="553" r:id="rId44"/>
    <p:sldId id="486" r:id="rId45"/>
    <p:sldId id="404" r:id="rId46"/>
    <p:sldId id="536" r:id="rId47"/>
    <p:sldId id="527" r:id="rId48"/>
    <p:sldId id="411" r:id="rId49"/>
    <p:sldId id="518" r:id="rId50"/>
    <p:sldId id="525" r:id="rId51"/>
    <p:sldId id="420" r:id="rId52"/>
    <p:sldId id="393" r:id="rId53"/>
    <p:sldId id="437" r:id="rId54"/>
    <p:sldId id="436" r:id="rId55"/>
    <p:sldId id="475" r:id="rId56"/>
    <p:sldId id="473" r:id="rId57"/>
    <p:sldId id="424" r:id="rId58"/>
    <p:sldId id="345" r:id="rId59"/>
    <p:sldId id="365" r:id="rId60"/>
    <p:sldId id="292" r:id="rId61"/>
    <p:sldId id="398" r:id="rId62"/>
    <p:sldId id="430" r:id="rId63"/>
    <p:sldId id="357" r:id="rId64"/>
    <p:sldId id="533" r:id="rId65"/>
    <p:sldId id="489" r:id="rId66"/>
    <p:sldId id="511" r:id="rId67"/>
    <p:sldId id="512" r:id="rId68"/>
    <p:sldId id="507" r:id="rId69"/>
    <p:sldId id="574" r:id="rId70"/>
    <p:sldId id="573" r:id="rId71"/>
    <p:sldId id="509" r:id="rId72"/>
    <p:sldId id="539" r:id="rId73"/>
    <p:sldId id="542" r:id="rId74"/>
    <p:sldId id="541" r:id="rId75"/>
    <p:sldId id="540" r:id="rId76"/>
    <p:sldId id="538" r:id="rId7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66CC"/>
    <a:srgbClr val="0000CC"/>
    <a:srgbClr val="FF0066"/>
    <a:srgbClr val="008000"/>
    <a:srgbClr val="000099"/>
    <a:srgbClr val="FF7C80"/>
    <a:srgbClr val="3333CC"/>
    <a:srgbClr val="CC00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775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0389-9451-4A3E-9E0F-4D8B19853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5C8C-A44F-4FBB-AA90-1961EB395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B6E0-B37A-4772-A5D7-0ECBB56C8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2D9D3-1B0E-41FD-B29E-6FB72080D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C8197-2C28-4F29-AC36-0FC8F4AE1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192B-B780-412A-9370-077AE8F8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F066C-E950-4CC5-BF89-D1AE021BF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2D7A-14D9-40F8-B274-4497A5033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EE4D-4829-4876-8130-44613EA4D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F944-74D2-4D16-A1D8-ADE735B9C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6048-2FF4-43C1-945C-021C5A58E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9898B-0991-42F0-8D40-17DFF8640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C3E78-9E00-4002-A57E-0CD970961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4FD3-4D16-44BD-B113-25084C0DC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B686A-E746-4700-93EC-4D54563E5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3BF5F-CA1E-4273-9520-1A934288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7378-216C-49F4-B590-774930BDB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B32090F-FEC3-4474-B3D5-B9749B165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4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764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764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764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764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764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764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764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4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esrb.org/" TargetMode="Externa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484784"/>
            <a:ext cx="7199312" cy="1470025"/>
          </a:xfrm>
        </p:spPr>
        <p:txBody>
          <a:bodyPr/>
          <a:lstStyle/>
          <a:p>
            <a:pPr eaLnBrk="1" hangingPunct="1">
              <a:defRPr/>
            </a:pPr>
            <a:r>
              <a:rPr lang="th-TH" sz="8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รู้เท่าทันสื่อ </a:t>
            </a:r>
            <a:r>
              <a:rPr lang="en-US" sz="8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ICT</a:t>
            </a:r>
          </a:p>
        </p:txBody>
      </p:sp>
      <p:pic>
        <p:nvPicPr>
          <p:cNvPr id="3075" name="Picture 4" descr="ss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373688"/>
            <a:ext cx="201453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861048"/>
            <a:ext cx="7704138" cy="1271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b="1" i="1" dirty="0" smtClean="0">
                <a:solidFill>
                  <a:srgbClr val="800000"/>
                </a:solidFill>
                <a:effectLst/>
                <a:cs typeface="Angsana New" pitchFamily="18" charset="-34"/>
              </a:rPr>
              <a:t>โดย  ศรีดา  ตันทะอธิพานิช</a:t>
            </a:r>
          </a:p>
          <a:p>
            <a:pPr eaLnBrk="1" hangingPunct="1">
              <a:lnSpc>
                <a:spcPct val="90000"/>
              </a:lnSpc>
            </a:pPr>
            <a:r>
              <a:rPr lang="th-TH" sz="3600" b="1" dirty="0" smtClean="0">
                <a:solidFill>
                  <a:srgbClr val="800000"/>
                </a:solidFill>
                <a:effectLst/>
                <a:cs typeface="Angsana New" pitchFamily="18" charset="-34"/>
              </a:rPr>
              <a:t>มูลนิธิอินเทอร์เน็ตร่วมพัฒนาไทย</a:t>
            </a:r>
            <a:endParaRPr lang="en-US" sz="3600" b="1" dirty="0" smtClean="0">
              <a:solidFill>
                <a:srgbClr val="800000"/>
              </a:solidFill>
              <a:effectLst/>
              <a:cs typeface="Angsana New" pitchFamily="18" charset="-34"/>
            </a:endParaRPr>
          </a:p>
        </p:txBody>
      </p:sp>
      <p:pic>
        <p:nvPicPr>
          <p:cNvPr id="8" name="Picture 7" descr="new_childmedia_logo-edit-cre co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229200"/>
            <a:ext cx="2099439" cy="13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_ifdt_createoutli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229200"/>
            <a:ext cx="2290574" cy="127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</a:rPr>
              <a:t>รู้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เท่า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</a:rPr>
              <a:t>ทันสื่อ 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ICT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   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</a:rPr>
              <a:t>อย่างไรบ้าง 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?</a:t>
            </a:r>
            <a:endParaRPr lang="th-TH" sz="6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143800" cy="378621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รู้ว่าสื่อ </a:t>
            </a:r>
            <a:r>
              <a:rPr lang="en-US" sz="3300" b="1" dirty="0" smtClean="0">
                <a:solidFill>
                  <a:schemeClr val="tx1">
                    <a:lumMod val="95000"/>
                  </a:schemeClr>
                </a:solidFill>
              </a:rPr>
              <a:t>ICT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นั้น รวดเร็ว</a:t>
            </a:r>
          </a:p>
          <a:p>
            <a:pPr algn="l"/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รู้ว่าสื่อ </a:t>
            </a:r>
            <a:r>
              <a:rPr lang="en-US" sz="3300" b="1" dirty="0" smtClean="0">
                <a:solidFill>
                  <a:schemeClr val="tx1">
                    <a:lumMod val="95000"/>
                  </a:schemeClr>
                </a:solidFill>
              </a:rPr>
              <a:t>ICT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นั้น ครอบคลุมพื้นที่กว้างไกล</a:t>
            </a:r>
          </a:p>
          <a:p>
            <a:pPr algn="l"/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รู้ว่าสื่อ </a:t>
            </a:r>
            <a:r>
              <a:rPr lang="en-US" sz="3300" b="1" dirty="0" smtClean="0">
                <a:solidFill>
                  <a:schemeClr val="tx1">
                    <a:lumMod val="95000"/>
                  </a:schemeClr>
                </a:solidFill>
              </a:rPr>
              <a:t>ICT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นั้น ไร้พรมแดน</a:t>
            </a:r>
          </a:p>
          <a:p>
            <a:pPr algn="l"/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รู้ว่าสื่อ </a:t>
            </a:r>
            <a:r>
              <a:rPr lang="en-US" sz="3300" b="1" dirty="0" smtClean="0">
                <a:solidFill>
                  <a:schemeClr val="tx1">
                    <a:lumMod val="95000"/>
                  </a:schemeClr>
                </a:solidFill>
              </a:rPr>
              <a:t>ICT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นั้น ใช้ง่าย แค่คลิกเดียว </a:t>
            </a:r>
            <a:endParaRPr lang="th-TH" sz="3300" b="1" dirty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รู้ว่าสื่อ </a:t>
            </a:r>
            <a:r>
              <a:rPr lang="en-US" sz="3300" b="1" dirty="0" smtClean="0">
                <a:solidFill>
                  <a:schemeClr val="tx1">
                    <a:lumMod val="95000"/>
                  </a:schemeClr>
                </a:solidFill>
              </a:rPr>
              <a:t>ICT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นั้น ราคาถูกลงเรื่อยๆ ช่วยให้เราประหยัด</a:t>
            </a:r>
          </a:p>
          <a:p>
            <a:pPr algn="l"/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รู้ว่าสื่อ </a:t>
            </a:r>
            <a:r>
              <a:rPr lang="en-US" sz="3300" b="1" dirty="0" smtClean="0">
                <a:solidFill>
                  <a:schemeClr val="tx1">
                    <a:lumMod val="95000"/>
                  </a:schemeClr>
                </a:solidFill>
              </a:rPr>
              <a:t>ICT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นั้น ขาดศูนย์กลางควบคุมดูแล</a:t>
            </a:r>
          </a:p>
          <a:p>
            <a:pPr algn="l"/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รู้ว่าสื่อ </a:t>
            </a:r>
            <a:r>
              <a:rPr lang="en-US" sz="3300" b="1" dirty="0" smtClean="0">
                <a:solidFill>
                  <a:schemeClr val="tx1">
                    <a:lumMod val="95000"/>
                  </a:schemeClr>
                </a:solidFill>
              </a:rPr>
              <a:t>ICT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นั้น ขาดการเซ็นเซอร์ กลั่นกรอง</a:t>
            </a:r>
          </a:p>
          <a:p>
            <a:pPr algn="l"/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รู้ว่าสื่อ </a:t>
            </a:r>
            <a:r>
              <a:rPr lang="en-US" sz="3300" b="1" dirty="0" smtClean="0">
                <a:solidFill>
                  <a:schemeClr val="tx1">
                    <a:lumMod val="95000"/>
                  </a:schemeClr>
                </a:solidFill>
              </a:rPr>
              <a:t>ICT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นั้น ทุกคนเป็นผู้รับสารและส่งสาร</a:t>
            </a:r>
            <a:endParaRPr lang="th-TH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400" b="1" dirty="0" smtClean="0">
                <a:solidFill>
                  <a:schemeClr val="tx1">
                    <a:lumMod val="95000"/>
                  </a:schemeClr>
                </a:solidFill>
              </a:rPr>
              <a:t>เกิดอะไรขึ้น 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</a:rPr>
              <a:t>?</a:t>
            </a:r>
            <a:endParaRPr lang="th-TH" sz="5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1484784"/>
            <a:ext cx="8858280" cy="4896544"/>
          </a:xfrm>
        </p:spPr>
        <p:txBody>
          <a:bodyPr>
            <a:normAutofit fontScale="62500" lnSpcReduction="20000"/>
          </a:bodyPr>
          <a:lstStyle/>
          <a:p>
            <a:r>
              <a:rPr lang="th-TH" b="1" dirty="0" smtClean="0">
                <a:solidFill>
                  <a:schemeClr val="tx1">
                    <a:lumMod val="95000"/>
                  </a:schemeClr>
                </a:solidFill>
              </a:rPr>
              <a:t>รวดเร็ว</a:t>
            </a:r>
          </a:p>
          <a:p>
            <a:r>
              <a:rPr lang="th-TH" b="1" dirty="0" smtClean="0">
                <a:solidFill>
                  <a:schemeClr val="tx1">
                    <a:lumMod val="95000"/>
                  </a:schemeClr>
                </a:solidFill>
              </a:rPr>
              <a:t>กว้างไกล                                                      </a:t>
            </a:r>
            <a:r>
              <a:rPr lang="th-TH" sz="3800" b="1" dirty="0" smtClean="0">
                <a:solidFill>
                  <a:schemeClr val="tx1">
                    <a:lumMod val="95000"/>
                  </a:schemeClr>
                </a:solidFill>
              </a:rPr>
              <a:t>ผลกระทบสูง กว้างขวาง</a:t>
            </a:r>
            <a:endParaRPr lang="th-TH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h-TH" b="1" dirty="0" smtClean="0">
                <a:solidFill>
                  <a:schemeClr val="tx1">
                    <a:lumMod val="95000"/>
                  </a:schemeClr>
                </a:solidFill>
              </a:rPr>
              <a:t>ไร้พรมแดน</a:t>
            </a:r>
          </a:p>
          <a:p>
            <a:endParaRPr lang="th-TH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h-TH" b="1" dirty="0" smtClean="0">
                <a:solidFill>
                  <a:schemeClr val="tx1">
                    <a:lumMod val="95000"/>
                  </a:schemeClr>
                </a:solidFill>
              </a:rPr>
              <a:t>ใช้ง่าย แค่คลิกเดียว                                           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ใช้กันแพร่หลาย</a:t>
            </a:r>
            <a:endParaRPr lang="th-TH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h-TH" b="1" dirty="0" smtClean="0">
                <a:solidFill>
                  <a:schemeClr val="tx1">
                    <a:lumMod val="95000"/>
                  </a:schemeClr>
                </a:solidFill>
              </a:rPr>
              <a:t>ราคาประหยัด                                                  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ใช้กันทุกเพศทุกวัย</a:t>
            </a:r>
            <a:endParaRPr lang="th-TH" b="1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th-TH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h-TH" b="1" dirty="0" smtClean="0">
                <a:solidFill>
                  <a:schemeClr val="tx1">
                    <a:lumMod val="95000"/>
                  </a:schemeClr>
                </a:solidFill>
              </a:rPr>
              <a:t>ขาดการควบคุมดูแลโดยองค์รวม                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การละเมิด เผยแพร่ของไม่ดี</a:t>
            </a:r>
            <a:endParaRPr lang="th-TH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h-TH" b="1" dirty="0" smtClean="0">
                <a:solidFill>
                  <a:schemeClr val="tx1">
                    <a:lumMod val="95000"/>
                  </a:schemeClr>
                </a:solidFill>
              </a:rPr>
              <a:t>ขาดการเซ็นเซอร์ กลั่นกรอง                            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ปิดกั้น</a:t>
            </a:r>
            <a:r>
              <a:rPr lang="en-US" sz="3300" b="1" dirty="0" smtClean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ตรวจจับ</a:t>
            </a:r>
            <a:r>
              <a:rPr lang="en-US" sz="3300" b="1" dirty="0" smtClean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lang="th-TH" sz="3300" b="1" dirty="0" smtClean="0">
                <a:solidFill>
                  <a:schemeClr val="tx1">
                    <a:lumMod val="95000"/>
                  </a:schemeClr>
                </a:solidFill>
              </a:rPr>
              <a:t>เอาผิดยาก </a:t>
            </a:r>
            <a:r>
              <a:rPr lang="th-TH" dirty="0" smtClean="0">
                <a:solidFill>
                  <a:schemeClr val="tx1">
                    <a:lumMod val="95000"/>
                  </a:schemeClr>
                </a:solidFill>
              </a:rPr>
              <a:t>			</a:t>
            </a:r>
          </a:p>
          <a:p>
            <a:endParaRPr lang="th-TH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th-TH" b="1" dirty="0" smtClean="0">
                <a:solidFill>
                  <a:schemeClr val="tx1">
                    <a:lumMod val="95000"/>
                  </a:schemeClr>
                </a:solidFill>
              </a:rPr>
              <a:t>ทุกคนเป็นผู้รับสารและส่งสาร		                   ปัญหาบานปลาย</a:t>
            </a:r>
            <a:endParaRPr lang="th-TH" dirty="0"/>
          </a:p>
        </p:txBody>
      </p:sp>
      <p:sp>
        <p:nvSpPr>
          <p:cNvPr id="4" name="เครื่องหมายบั้ง 3"/>
          <p:cNvSpPr/>
          <p:nvPr/>
        </p:nvSpPr>
        <p:spPr>
          <a:xfrm>
            <a:off x="2627784" y="1628800"/>
            <a:ext cx="2160240" cy="108012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3491880" y="3140968"/>
            <a:ext cx="1800200" cy="71723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6" name="เครื่องหมายบั้ง 5"/>
          <p:cNvSpPr/>
          <p:nvPr/>
        </p:nvSpPr>
        <p:spPr>
          <a:xfrm>
            <a:off x="4211960" y="4437112"/>
            <a:ext cx="936104" cy="648072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4211960" y="5661248"/>
            <a:ext cx="1656184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 smtClean="0">
                <a:cs typeface="Angsana New" pitchFamily="18" charset="-34"/>
              </a:rPr>
              <a:t>รู้ทันโลกออนไลน์ </a:t>
            </a:r>
            <a:r>
              <a:rPr lang="en-US" dirty="0" smtClean="0">
                <a:cs typeface="Angsana New" pitchFamily="18" charset="-34"/>
              </a:rPr>
              <a:t>- </a:t>
            </a:r>
            <a:r>
              <a:rPr lang="th-TH" dirty="0" smtClean="0">
                <a:cs typeface="Angsana New" pitchFamily="18" charset="-34"/>
              </a:rPr>
              <a:t> เหรียญ </a:t>
            </a:r>
            <a:r>
              <a:rPr lang="en-US" dirty="0" smtClean="0">
                <a:cs typeface="Angsana New" pitchFamily="18" charset="-34"/>
              </a:rPr>
              <a:t>2 </a:t>
            </a:r>
            <a:r>
              <a:rPr lang="th-TH" dirty="0" smtClean="0">
                <a:cs typeface="Angsana New" pitchFamily="18" charset="-34"/>
              </a:rPr>
              <a:t>ด้าน</a:t>
            </a:r>
            <a:endParaRPr lang="en-US" dirty="0" smtClean="0">
              <a:cs typeface="Angsana New" pitchFamily="18" charset="-34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cs typeface="Angsana New" pitchFamily="18" charset="-34"/>
              </a:rPr>
              <a:t>เนื้อหาข้อมูลมีทั้งดีและไม่ดี  มาจากทั้งบุคคลและองค์กร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rgbClr val="FFFF00"/>
                </a:solidFill>
                <a:cs typeface="Angsana New" pitchFamily="18" charset="-34"/>
              </a:rPr>
              <a:t>มีเพื่อน มีคนแปลกหน้า มีมิจฉาชีพ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cs typeface="Angsana New" pitchFamily="18" charset="-34"/>
              </a:rPr>
              <a:t>มีหลอกลวง ฉ้อโกง ขโมยตัวตน</a:t>
            </a:r>
            <a:r>
              <a:rPr lang="en-US" dirty="0" smtClean="0">
                <a:cs typeface="Angsana New" pitchFamily="18" charset="-34"/>
              </a:rPr>
              <a:t> </a:t>
            </a:r>
            <a:r>
              <a:rPr lang="th-TH" dirty="0" smtClean="0">
                <a:cs typeface="Angsana New" pitchFamily="18" charset="-34"/>
              </a:rPr>
              <a:t>แต่ก็มีช่วยเหลือ จริงใจ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rgbClr val="FFFF00"/>
                </a:solidFill>
                <a:cs typeface="Angsana New" pitchFamily="18" charset="-34"/>
              </a:rPr>
              <a:t>มี</a:t>
            </a:r>
            <a:r>
              <a:rPr lang="th-TH" dirty="0" err="1" smtClean="0">
                <a:solidFill>
                  <a:srgbClr val="FFFF00"/>
                </a:solidFill>
                <a:cs typeface="Angsana New" pitchFamily="18" charset="-34"/>
              </a:rPr>
              <a:t>ไวรัส</a:t>
            </a:r>
            <a:r>
              <a:rPr lang="th-TH" dirty="0" smtClean="0">
                <a:solidFill>
                  <a:srgbClr val="FFFF00"/>
                </a:solidFill>
                <a:cs typeface="Angsana New" pitchFamily="18" charset="-34"/>
              </a:rPr>
              <a:t> โปรแกรมอันตราย มีบทความ ซอฟต์แวร์ หนัง เพลง มีเจ้าของ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cs typeface="Angsana New" pitchFamily="18" charset="-34"/>
              </a:rPr>
              <a:t>มีละเมิดลิขสิทธิ์ ขโมยความคิด คัดลอกผลงาน มีเผยแพร่ มีแจกฟรี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rgbClr val="FFFF00"/>
                </a:solidFill>
                <a:cs typeface="Angsana New" pitchFamily="18" charset="-34"/>
              </a:rPr>
              <a:t>ชุมชนออนไลน์ มีจิตอาสา หาความร่วมมือ มี</a:t>
            </a:r>
            <a:r>
              <a:rPr lang="th-TH" dirty="0" err="1" smtClean="0">
                <a:solidFill>
                  <a:srgbClr val="FFFF00"/>
                </a:solidFill>
                <a:cs typeface="Angsana New" pitchFamily="18" charset="-34"/>
              </a:rPr>
              <a:t>ปลุกม๊</a:t>
            </a:r>
            <a:r>
              <a:rPr lang="th-TH" dirty="0" smtClean="0">
                <a:solidFill>
                  <a:srgbClr val="FFFF00"/>
                </a:solidFill>
                <a:cs typeface="Angsana New" pitchFamily="18" charset="-34"/>
              </a:rPr>
              <a:t>อบ หาผลประโยชน์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cs typeface="Angsana New" pitchFamily="18" charset="-34"/>
              </a:rPr>
              <a:t>การใช้เวลา มีติดเน็ต</a:t>
            </a:r>
            <a:r>
              <a:rPr lang="en-US" dirty="0" smtClean="0">
                <a:cs typeface="Angsana New" pitchFamily="18" charset="-34"/>
              </a:rPr>
              <a:t> </a:t>
            </a:r>
            <a:r>
              <a:rPr lang="th-TH" dirty="0" smtClean="0">
                <a:cs typeface="Angsana New" pitchFamily="18" charset="-34"/>
              </a:rPr>
              <a:t>ติดเกม  มีค้นคว้า ทำงาน มีสร้างสรรค์ แบ่งปัน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rgbClr val="FFFF00"/>
                </a:solidFill>
                <a:cs typeface="Angsana New" pitchFamily="18" charset="-34"/>
              </a:rPr>
              <a:t>วิ่งตามเทคโนโลยี เสพติดเทคโนโลยี ฟุ้งเฟ้อ เห่อของใหม่ ไร้สาระ มีสาระ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4644008" y="5301208"/>
            <a:ext cx="1872208" cy="1340768"/>
            <a:chOff x="4546848" y="3389104"/>
            <a:chExt cx="1726002" cy="1582558"/>
          </a:xfrm>
          <a:solidFill>
            <a:srgbClr val="0066CC"/>
          </a:solidFill>
        </p:grpSpPr>
        <p:sp>
          <p:nvSpPr>
            <p:cNvPr id="15" name="Rounded Rectangle 14"/>
            <p:cNvSpPr/>
            <p:nvPr/>
          </p:nvSpPr>
          <p:spPr>
            <a:xfrm>
              <a:off x="4546848" y="3389104"/>
              <a:ext cx="1726002" cy="1582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593200" y="3435456"/>
              <a:ext cx="1633298" cy="148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100" b="1" kern="1200" dirty="0" smtClean="0"/>
                <a:t>กฎหมาย</a:t>
              </a:r>
              <a:endParaRPr lang="th-TH" sz="3100" b="1" kern="1200" dirty="0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2699792" y="5301208"/>
            <a:ext cx="1726002" cy="1340768"/>
            <a:chOff x="4546848" y="3389104"/>
            <a:chExt cx="1726002" cy="1582558"/>
          </a:xfrm>
          <a:solidFill>
            <a:srgbClr val="0066CC"/>
          </a:solidFill>
        </p:grpSpPr>
        <p:sp>
          <p:nvSpPr>
            <p:cNvPr id="18" name="Rounded Rectangle 17"/>
            <p:cNvSpPr/>
            <p:nvPr/>
          </p:nvSpPr>
          <p:spPr>
            <a:xfrm>
              <a:off x="4546848" y="3389104"/>
              <a:ext cx="1726002" cy="1582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4593200" y="3435456"/>
              <a:ext cx="1633298" cy="148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100" b="1" dirty="0" smtClean="0"/>
                <a:t>มารยาท</a:t>
              </a:r>
              <a:endParaRPr lang="th-TH" sz="3100" b="1" kern="1200" dirty="0"/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67544" y="5269225"/>
            <a:ext cx="2016224" cy="1398517"/>
            <a:chOff x="874437" y="3504353"/>
            <a:chExt cx="1751658" cy="1619597"/>
          </a:xfrm>
          <a:solidFill>
            <a:srgbClr val="0066CC"/>
          </a:solidFill>
        </p:grpSpPr>
        <p:sp>
          <p:nvSpPr>
            <p:cNvPr id="21" name="Rounded Rectangle 20"/>
            <p:cNvSpPr/>
            <p:nvPr/>
          </p:nvSpPr>
          <p:spPr>
            <a:xfrm>
              <a:off x="874437" y="3541392"/>
              <a:ext cx="1726002" cy="1582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992797" y="3504353"/>
              <a:ext cx="1633298" cy="148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kern="1200" dirty="0" smtClean="0"/>
                <a:t>กฎกติกา</a:t>
              </a:r>
              <a:endParaRPr lang="th-TH" sz="3200" b="1" kern="1200" dirty="0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732240" y="5301208"/>
            <a:ext cx="1853597" cy="1340768"/>
            <a:chOff x="6520018" y="3389104"/>
            <a:chExt cx="1709581" cy="1582558"/>
          </a:xfrm>
          <a:solidFill>
            <a:srgbClr val="0066CC"/>
          </a:solidFill>
        </p:grpSpPr>
        <p:sp>
          <p:nvSpPr>
            <p:cNvPr id="24" name="Rounded Rectangle 23"/>
            <p:cNvSpPr/>
            <p:nvPr/>
          </p:nvSpPr>
          <p:spPr>
            <a:xfrm>
              <a:off x="6520018" y="3389104"/>
              <a:ext cx="1709581" cy="1582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6566370" y="3435456"/>
              <a:ext cx="1616877" cy="148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kern="1200" dirty="0" smtClean="0"/>
                <a:t>ศีลธรรม</a:t>
              </a:r>
              <a:endParaRPr lang="th-TH" sz="3200" b="1" kern="1200" dirty="0"/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467544" y="3717032"/>
            <a:ext cx="2448272" cy="1398517"/>
            <a:chOff x="874437" y="3504353"/>
            <a:chExt cx="1751658" cy="1619597"/>
          </a:xfrm>
          <a:solidFill>
            <a:srgbClr val="008000"/>
          </a:solidFill>
        </p:grpSpPr>
        <p:sp>
          <p:nvSpPr>
            <p:cNvPr id="28" name="Rounded Rectangle 27"/>
            <p:cNvSpPr/>
            <p:nvPr/>
          </p:nvSpPr>
          <p:spPr>
            <a:xfrm>
              <a:off x="874437" y="3541392"/>
              <a:ext cx="1726002" cy="1582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992797" y="3504353"/>
              <a:ext cx="1633298" cy="148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400" b="1" dirty="0" smtClean="0"/>
                <a:t>เวลา</a:t>
              </a:r>
              <a:endParaRPr lang="th-TH" sz="3200" b="1" kern="1200" dirty="0"/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5076056" y="2132856"/>
            <a:ext cx="3528392" cy="1398517"/>
            <a:chOff x="874437" y="3504353"/>
            <a:chExt cx="1751658" cy="1619597"/>
          </a:xfrm>
          <a:solidFill>
            <a:srgbClr val="7030A0"/>
          </a:solidFill>
        </p:grpSpPr>
        <p:sp>
          <p:nvSpPr>
            <p:cNvPr id="31" name="Rounded Rectangle 30"/>
            <p:cNvSpPr/>
            <p:nvPr/>
          </p:nvSpPr>
          <p:spPr>
            <a:xfrm>
              <a:off x="874437" y="3541392"/>
              <a:ext cx="1726002" cy="1582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992797" y="3504353"/>
              <a:ext cx="1633298" cy="148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400" b="1" kern="1200" dirty="0" smtClean="0"/>
                <a:t>เพื่อน</a:t>
              </a:r>
              <a:endParaRPr lang="th-TH" sz="3200" b="1" kern="1200" dirty="0"/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3131840" y="3717032"/>
            <a:ext cx="2520280" cy="1398517"/>
            <a:chOff x="874437" y="3504353"/>
            <a:chExt cx="1751658" cy="1619597"/>
          </a:xfrm>
          <a:solidFill>
            <a:srgbClr val="FF0066"/>
          </a:solidFill>
        </p:grpSpPr>
        <p:sp>
          <p:nvSpPr>
            <p:cNvPr id="34" name="Rounded Rectangle 33"/>
            <p:cNvSpPr/>
            <p:nvPr/>
          </p:nvSpPr>
          <p:spPr>
            <a:xfrm>
              <a:off x="874437" y="3541392"/>
              <a:ext cx="1726002" cy="1582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992797" y="3504353"/>
              <a:ext cx="1633298" cy="148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000" b="1" kern="1200" dirty="0" smtClean="0"/>
                <a:t>กิจกรรม</a:t>
              </a:r>
              <a:endParaRPr lang="th-TH" sz="3200" b="1" kern="1200" dirty="0"/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467544" y="2132856"/>
            <a:ext cx="4464496" cy="1366534"/>
            <a:chOff x="192829" y="-500221"/>
            <a:chExt cx="1726002" cy="1582558"/>
          </a:xfrm>
          <a:solidFill>
            <a:srgbClr val="002060"/>
          </a:solidFill>
        </p:grpSpPr>
        <p:sp>
          <p:nvSpPr>
            <p:cNvPr id="37" name="Rounded Rectangle 36"/>
            <p:cNvSpPr/>
            <p:nvPr/>
          </p:nvSpPr>
          <p:spPr>
            <a:xfrm>
              <a:off x="192829" y="-500221"/>
              <a:ext cx="1726002" cy="1582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264837" y="-416830"/>
              <a:ext cx="1633298" cy="14898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400" b="1" kern="1200" dirty="0" smtClean="0"/>
                <a:t>เนื้อหา</a:t>
              </a:r>
              <a:endParaRPr lang="th-TH" sz="4400" b="1" kern="1200" dirty="0"/>
            </a:p>
          </p:txBody>
        </p:sp>
      </p:grpSp>
      <p:grpSp>
        <p:nvGrpSpPr>
          <p:cNvPr id="10" name="Group 38"/>
          <p:cNvGrpSpPr/>
          <p:nvPr/>
        </p:nvGrpSpPr>
        <p:grpSpPr>
          <a:xfrm>
            <a:off x="467544" y="548680"/>
            <a:ext cx="8208912" cy="1398517"/>
            <a:chOff x="874437" y="3504353"/>
            <a:chExt cx="1751658" cy="1619597"/>
          </a:xfrm>
          <a:solidFill>
            <a:srgbClr val="C00000"/>
          </a:solidFill>
        </p:grpSpPr>
        <p:sp>
          <p:nvSpPr>
            <p:cNvPr id="40" name="Rounded Rectangle 39"/>
            <p:cNvSpPr/>
            <p:nvPr/>
          </p:nvSpPr>
          <p:spPr>
            <a:xfrm>
              <a:off x="874437" y="3541392"/>
              <a:ext cx="1726002" cy="1582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992797" y="3504353"/>
              <a:ext cx="1633298" cy="148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800" b="1" kern="1200" dirty="0" smtClean="0"/>
                <a:t>ค่านิยม พฤติกรรม ความคิด</a:t>
              </a:r>
              <a:endParaRPr lang="th-TH" sz="4800" b="1" kern="1200" dirty="0"/>
            </a:p>
          </p:txBody>
        </p:sp>
      </p:grpSp>
      <p:grpSp>
        <p:nvGrpSpPr>
          <p:cNvPr id="11" name="Group 42"/>
          <p:cNvGrpSpPr/>
          <p:nvPr/>
        </p:nvGrpSpPr>
        <p:grpSpPr>
          <a:xfrm>
            <a:off x="5868144" y="3717032"/>
            <a:ext cx="2736304" cy="1398517"/>
            <a:chOff x="874437" y="3504353"/>
            <a:chExt cx="1751658" cy="1619597"/>
          </a:xfrm>
          <a:solidFill>
            <a:srgbClr val="0000CC"/>
          </a:solidFill>
        </p:grpSpPr>
        <p:sp>
          <p:nvSpPr>
            <p:cNvPr id="44" name="Rounded Rectangle 43"/>
            <p:cNvSpPr/>
            <p:nvPr/>
          </p:nvSpPr>
          <p:spPr>
            <a:xfrm>
              <a:off x="874437" y="3541392"/>
              <a:ext cx="1726002" cy="1582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992797" y="3504353"/>
              <a:ext cx="1633298" cy="148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000" b="1" dirty="0" smtClean="0"/>
                <a:t>ภูมิคุ้มกัน</a:t>
              </a:r>
              <a:endParaRPr lang="th-TH" sz="3200" b="1" kern="1200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บทบาทของแต่ละภาคส่วน </a:t>
            </a:r>
            <a:r>
              <a:rPr lang="en-US" dirty="0" smtClean="0"/>
              <a:t>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525963"/>
          </a:xfrm>
        </p:spPr>
        <p:txBody>
          <a:bodyPr/>
          <a:lstStyle/>
          <a:p>
            <a:r>
              <a:rPr lang="th-TH" dirty="0" smtClean="0"/>
              <a:t>ครอบครัว </a:t>
            </a:r>
            <a:r>
              <a:rPr lang="en-US" dirty="0" smtClean="0"/>
              <a:t>– </a:t>
            </a:r>
            <a:r>
              <a:rPr lang="th-TH" dirty="0" smtClean="0"/>
              <a:t>ดูแล ชี้แนะ ป้องกัน แก้ไข</a:t>
            </a:r>
          </a:p>
          <a:p>
            <a:r>
              <a:rPr lang="th-TH" dirty="0" smtClean="0"/>
              <a:t>โรงเรียน </a:t>
            </a:r>
            <a:r>
              <a:rPr lang="en-US" dirty="0" smtClean="0"/>
              <a:t>– </a:t>
            </a:r>
            <a:r>
              <a:rPr lang="th-TH" dirty="0" smtClean="0"/>
              <a:t>สอดส่องดูแล หลักสูตร </a:t>
            </a:r>
            <a:r>
              <a:rPr lang="en-US" dirty="0" smtClean="0"/>
              <a:t>ICT</a:t>
            </a:r>
            <a:r>
              <a:rPr lang="th-TH" dirty="0" smtClean="0"/>
              <a:t> </a:t>
            </a:r>
          </a:p>
          <a:p>
            <a:r>
              <a:rPr lang="th-TH" dirty="0" smtClean="0"/>
              <a:t>ชุมชน </a:t>
            </a:r>
            <a:r>
              <a:rPr lang="en-US" dirty="0" smtClean="0"/>
              <a:t>– </a:t>
            </a:r>
            <a:r>
              <a:rPr lang="th-TH" dirty="0" smtClean="0"/>
              <a:t> ขจัดร้าย ขยายดี สร้างภูมิคุ้มกัน </a:t>
            </a:r>
          </a:p>
          <a:p>
            <a:r>
              <a:rPr lang="th-TH" dirty="0" smtClean="0"/>
              <a:t>สังคม </a:t>
            </a:r>
            <a:r>
              <a:rPr lang="en-US" dirty="0" smtClean="0"/>
              <a:t>– </a:t>
            </a:r>
            <a:r>
              <a:rPr lang="th-TH" dirty="0" smtClean="0"/>
              <a:t>สอดส่องดูแล มาตรการทางสังคม กฎหมายและการบังคับใช้ที่เข้มแข็ง</a:t>
            </a:r>
          </a:p>
          <a:p>
            <a:pPr algn="ctr">
              <a:buNone/>
            </a:pPr>
            <a:r>
              <a:rPr lang="th-TH" sz="4800" dirty="0" smtClean="0">
                <a:solidFill>
                  <a:srgbClr val="FFFF00"/>
                </a:solidFill>
              </a:rPr>
              <a:t>ทุกฝ่าย ร่วมด้วย ช่วยกัน</a:t>
            </a:r>
            <a:endParaRPr lang="th-TH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www.thaihotline.org</a:t>
            </a:r>
            <a:endParaRPr lang="th-TH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0476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224" y="1500174"/>
            <a:ext cx="759141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www.thaihotline.org</a:t>
            </a:r>
            <a:endParaRPr lang="th-TH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7736694" cy="407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www.thaihotline.org</a:t>
            </a: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00504"/>
            <a:ext cx="43910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th-TH" dirty="0" smtClean="0"/>
              <a:t>ตัวอย่างข่าว</a:t>
            </a:r>
            <a:r>
              <a:rPr lang="en-US" dirty="0" smtClean="0"/>
              <a:t>/</a:t>
            </a:r>
            <a:r>
              <a:rPr lang="th-TH" dirty="0" smtClean="0"/>
              <a:t>กรณีศึกษา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200" dirty="0" smtClean="0"/>
              <a:t>รวบหนุ่มก่อสร้าง ลวงเด็กป.6 ข่มขืน หลังรู้จักกันผ่าน </a:t>
            </a:r>
            <a:r>
              <a:rPr lang="en-US" sz="3200" dirty="0" smtClean="0"/>
              <a:t>Hi5</a:t>
            </a:r>
            <a:endParaRPr lang="en-US" sz="3200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272338" cy="4525962"/>
          </a:xfrm>
        </p:spPr>
        <p:txBody>
          <a:bodyPr/>
          <a:lstStyle/>
          <a:p>
            <a:pPr eaLnBrk="1" hangingPunct="1">
              <a:defRPr/>
            </a:pPr>
            <a:r>
              <a:rPr lang="th-TH" sz="1800" b="1" dirty="0" smtClean="0"/>
              <a:t>(12 ก.พ. 54) เจ้าหน้าที่ตำรวจ </a:t>
            </a:r>
            <a:r>
              <a:rPr lang="th-TH" sz="1800" b="1" dirty="0" err="1" smtClean="0"/>
              <a:t>สภ.</a:t>
            </a:r>
            <a:r>
              <a:rPr lang="th-TH" sz="1800" b="1" dirty="0" smtClean="0"/>
              <a:t> คลองหลวง จ.ปทุมธานี เข้าจับกุมนายเกี๊ยะ ไม่ทราบนามสกุล หนุ่มก่อสร้างย่าน นวนคร หลังได้ล่อลวง ด.ญ. พลอย (นามสมมติ) อายุ 12 ปี นักเรียนชั้น ป. 6 ของโรงเรียนแห่งหนึ่งใน อ. คลองหลวง</a:t>
            </a:r>
          </a:p>
          <a:p>
            <a:pPr eaLnBrk="1" hangingPunct="1">
              <a:defRPr/>
            </a:pPr>
            <a:r>
              <a:rPr lang="th-TH" sz="1800" b="1" dirty="0" smtClean="0"/>
              <a:t>ผู้ต้องหาให้การรับสารภาพว่า ได้รู้จักกับด.ญ.พลอยผ่านเว็บไซด์ </a:t>
            </a:r>
            <a:r>
              <a:rPr lang="en-US" sz="1800" b="1" dirty="0" smtClean="0"/>
              <a:t>Hi5 </a:t>
            </a:r>
            <a:r>
              <a:rPr lang="th-TH" sz="1800" b="1" dirty="0" smtClean="0"/>
              <a:t>จากนั้นจึงใช้อุบายหลอกลวงให้เด็กหญิงพลอย ออกมาหาที่ป้ายรถโดยสารประจำทางบริเวณนิคมอุตสาหกรรมนวนคร</a:t>
            </a:r>
          </a:p>
          <a:p>
            <a:pPr eaLnBrk="1" hangingPunct="1">
              <a:defRPr/>
            </a:pPr>
            <a:r>
              <a:rPr lang="th-TH" sz="1800" b="1" dirty="0" smtClean="0"/>
              <a:t>เมื่อด.ญ.พลอยออกมาตามคำชวน จึงได้พาไปขึ้นรถประจำทางสายรังสิต–ประตูน้ำพระอินทร์ ไปยังตลาดรังสิต และพาเข้าไปเล่นเกมต่อที่ร้านจนกระทั่งตกดึก จากนั้นจึงพาด.ญ.ไปนอนพัก ที่ห้องเช่า และทำการข่มขืน ก่อนที่จะปล่อยตัวออกมาและถูกจับกุมได้ในที่สุด</a:t>
            </a:r>
            <a:endParaRPr lang="th-TH" sz="18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ld2011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488832" cy="439248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211960" y="3212976"/>
            <a:ext cx="1656184" cy="1008112"/>
          </a:xfrm>
          <a:prstGeom prst="cloudCallout">
            <a:avLst>
              <a:gd name="adj1" fmla="val -79155"/>
              <a:gd name="adj2" fmla="val 36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/>
              <a:t>เอเชีย </a:t>
            </a:r>
            <a:r>
              <a:rPr lang="en-US" sz="1600" dirty="0" smtClean="0"/>
              <a:t>1,017 </a:t>
            </a:r>
            <a:r>
              <a:rPr lang="th-TH" sz="1600" dirty="0" smtClean="0"/>
              <a:t>ล้าน</a:t>
            </a:r>
            <a:endParaRPr lang="th-TH" sz="1600" dirty="0"/>
          </a:p>
        </p:txBody>
      </p:sp>
      <p:sp>
        <p:nvSpPr>
          <p:cNvPr id="5" name="Cloud Callout 4"/>
          <p:cNvSpPr/>
          <p:nvPr/>
        </p:nvSpPr>
        <p:spPr>
          <a:xfrm>
            <a:off x="395536" y="1340768"/>
            <a:ext cx="1656184" cy="1008112"/>
          </a:xfrm>
          <a:prstGeom prst="cloudCallout">
            <a:avLst>
              <a:gd name="adj1" fmla="val 36416"/>
              <a:gd name="adj2" fmla="val 6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โลก </a:t>
            </a:r>
            <a:r>
              <a:rPr lang="en-US" dirty="0" smtClean="0"/>
              <a:t>2,267</a:t>
            </a:r>
            <a:r>
              <a:rPr lang="th-TH" dirty="0" smtClean="0"/>
              <a:t>ล้าน</a:t>
            </a:r>
            <a:endParaRPr lang="th-TH" dirty="0"/>
          </a:p>
        </p:txBody>
      </p:sp>
      <p:sp>
        <p:nvSpPr>
          <p:cNvPr id="6" name="Cloud Callout 5"/>
          <p:cNvSpPr/>
          <p:nvPr/>
        </p:nvSpPr>
        <p:spPr>
          <a:xfrm>
            <a:off x="539552" y="3501008"/>
            <a:ext cx="1512168" cy="792088"/>
          </a:xfrm>
          <a:prstGeom prst="cloudCallout">
            <a:avLst>
              <a:gd name="adj1" fmla="val 76446"/>
              <a:gd name="adj2" fmla="val 47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/>
              <a:t>ไทย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18 </a:t>
            </a:r>
            <a:r>
              <a:rPr lang="th-TH" sz="1600" dirty="0" smtClean="0"/>
              <a:t>ล้าน</a:t>
            </a:r>
            <a:endParaRPr lang="th-TH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200" dirty="0" smtClean="0"/>
              <a:t>รวบหนุ่มใหญ่ ลวงสาว 15 แก้ผ้าโชว์ผ่าน</a:t>
            </a:r>
            <a:r>
              <a:rPr lang="th-TH" sz="3200" dirty="0" err="1" smtClean="0"/>
              <a:t>เน็ต</a:t>
            </a:r>
            <a:r>
              <a:rPr lang="th-TH" sz="3200" dirty="0" smtClean="0"/>
              <a:t> หมายข่มขืน</a:t>
            </a:r>
            <a:endParaRPr lang="th-TH" sz="3200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7338"/>
            <a:ext cx="7992888" cy="4679974"/>
          </a:xfrm>
        </p:spPr>
        <p:txBody>
          <a:bodyPr/>
          <a:lstStyle/>
          <a:p>
            <a:pPr>
              <a:defRPr/>
            </a:pPr>
            <a:r>
              <a:rPr lang="th-TH" sz="2000" b="1" dirty="0" smtClean="0"/>
              <a:t>(4 พ.ค. 54)</a:t>
            </a:r>
            <a:r>
              <a:rPr lang="th-TH" sz="2000" dirty="0" smtClean="0"/>
              <a:t> เจ้าหน้าที่ตำรวจ สภ. สันทราย จ.เชียงใหม่ ได้เข้าจับกุมตัวนายภูมิอินทร์ สิงห์ชวาลา อายุ 31ปี ที่โรงแรมพาราไดซ์ อ.เมือง จ.เชียงใหม่ ภายหลังที่เจ้าหน้าที่ได้รับแจ้งจากผู้ปกครองของ หญิงสาวอายุ15 รายหนึ่งว่า ถูกนายภูมิอินทร์ ข่มขู่จะปล่อยภาพเปลือยของลูกสาวตนเองลงในเว็บไซต์ออนไลน์หลายแห่ง หากไม่ยอมให้นายภูมิอินทร์หลับนอนด้วย จึงวางแผนซ้อนแผนเข้าจับกุมตัวดังกล่าวขึ้น</a:t>
            </a:r>
          </a:p>
          <a:p>
            <a:pPr>
              <a:defRPr/>
            </a:pPr>
            <a:r>
              <a:rPr lang="th-TH" sz="2000" dirty="0" smtClean="0"/>
              <a:t>หญิงสาวผู้เสียหาย เผยว่า “ก่อนหน้านี้ได้รู้จักและพูดคุยกับนายภูมิอินทร์ ผ่านเว็บแคมในโปรแกรม </a:t>
            </a:r>
            <a:r>
              <a:rPr lang="en-US" sz="2000" dirty="0" smtClean="0"/>
              <a:t>MSN </a:t>
            </a:r>
            <a:r>
              <a:rPr lang="th-TH" sz="2000" dirty="0" smtClean="0"/>
              <a:t>และในระหว่างพูดคุยก็มีการแก้ผ้าโชว์กันด้วย</a:t>
            </a:r>
          </a:p>
          <a:p>
            <a:pPr>
              <a:defRPr/>
            </a:pPr>
            <a:r>
              <a:rPr lang="th-TH" sz="2000" dirty="0" smtClean="0"/>
              <a:t>โดย นายภูมิอินทร์ จะหลอกล่อว่าจะให้เงินจำนวน 1,000 บาท เพื่อเป็นการแลกเปลี่ยน ซึ่งตนไม่รู้เลยว่าถูกนายภูมิอินทร์บันทึกภาพทั้งหมดไว้ มารู้อีกทีก็ตอนที่นายภูมิอินทร์โทรมาขอหลับนอน ถ้าไม่ยอมก็ขู่จะปล่อยภาพดังกล่าว” </a:t>
            </a:r>
            <a:endParaRPr lang="th-TH" sz="20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200" dirty="0" smtClean="0"/>
              <a:t>3 สาวแจ้งจับหนุ่มลวงทาง</a:t>
            </a:r>
            <a:r>
              <a:rPr lang="th-TH" sz="3200" dirty="0" err="1" smtClean="0"/>
              <a:t>เน็ต</a:t>
            </a:r>
            <a:r>
              <a:rPr lang="th-TH" sz="3200" dirty="0" smtClean="0"/>
              <a:t> อ้างรวยแสนล้าน</a:t>
            </a:r>
            <a:endParaRPr lang="th-TH" sz="3200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7338"/>
            <a:ext cx="8424936" cy="4895998"/>
          </a:xfrm>
        </p:spPr>
        <p:txBody>
          <a:bodyPr/>
          <a:lstStyle/>
          <a:p>
            <a:pPr>
              <a:defRPr/>
            </a:pPr>
            <a:r>
              <a:rPr lang="th-TH" sz="2000" dirty="0" smtClean="0"/>
              <a:t>(12 ก.ย. 54) ตัวแทนผู้เสียหายหญิงรายหนึ่งเล่าว่า รู้จักกับ นายจักรรินทร์ ทางเว็บไซต์หาคู่ ซึ่ง </a:t>
            </a:r>
            <a:r>
              <a:rPr lang="th-TH" sz="2000" b="1" dirty="0" smtClean="0"/>
              <a:t>นายจักรรินทร์ อ้างว่าเป็นลูกครึ่งญี่ปุ่น-เกาหลี ชื่อ ฟุโตมุ โยชิตะ ทำธุรกิจอยู่ในประเทศญี่ปุ่นและประเทศไทยหลายรูปแบบ </a:t>
            </a:r>
            <a:r>
              <a:rPr lang="th-TH" sz="2000" dirty="0" smtClean="0"/>
              <a:t>นายจักรรินทร์ได้สร้างความสนิทจนตนหลงไว้เนื้อเชื่อใจ ต่อมา นายจักรรินทร์ ได้เอ่ยปากขอหยิบยืมเงิน โดยอ้างว่า ธุรกิจมีปัญหาหมุนเงินไม่ทัน เนื่องจากเงินในธนาคารที่มีอยู่ 4 บัญชี รวมแล้วกว่า 5 หมื่นล้านปอนด์ หรือคิดเป็นเงินไทยประมาณ 3 แสนล้านบาท ถูกธนาคารในต่างประเทศอายัดไว้ ไม่สามารถเบิกเงินมาใช้ได้ ตนเห็นว่าเป็นเรื่องที่พอช่วยเหลือได้ จึงหลงเชื่อยอมโอนเงินไม่ต่ำกว่า 3 หมื่นบาท</a:t>
            </a:r>
          </a:p>
          <a:p>
            <a:pPr>
              <a:defRPr/>
            </a:pPr>
            <a:r>
              <a:rPr lang="th-TH" sz="2000" dirty="0" smtClean="0"/>
              <a:t>ต่อมาสืบได้ในภายหลังว่า นายจักรริ</a:t>
            </a:r>
            <a:r>
              <a:rPr lang="th-TH" sz="2000" dirty="0" err="1" smtClean="0"/>
              <a:t>นทร์</a:t>
            </a:r>
            <a:r>
              <a:rPr lang="th-TH" sz="2000" dirty="0" smtClean="0"/>
              <a:t> ยังแอบคบหาผู้หญิง อีกกว่า 30 คน เพื่อหลอกยืมเงิน ซึ่งบางรายเชื่อใจถูกหลอกยืมเงินไปกว่า 500,000 บาท </a:t>
            </a:r>
            <a:endParaRPr lang="th-TH" sz="18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cs typeface="Angsana New" pitchFamily="18" charset="-34"/>
              </a:rPr>
              <a:t>เด็กชาย </a:t>
            </a:r>
            <a:r>
              <a:rPr lang="en-US" smtClean="0"/>
              <a:t>3 </a:t>
            </a:r>
            <a:r>
              <a:rPr lang="th-TH" smtClean="0">
                <a:cs typeface="Angsana New" pitchFamily="18" charset="-34"/>
              </a:rPr>
              <a:t>คน เลียนแบบเว็บลามกข่มขืนเด็กหญิง</a:t>
            </a:r>
            <a:endParaRPr lang="en-US" smtClean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85971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เม.ย. 2551) 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ด</a:t>
            </a:r>
            <a:r>
              <a:rPr lang="en-US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</a:t>
            </a:r>
            <a:r>
              <a:rPr lang="en-US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เอ 8 ขวบ กับ เพื่อนอีก </a:t>
            </a:r>
            <a:r>
              <a:rPr lang="en-US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คน </a:t>
            </a:r>
            <a:r>
              <a:rPr lang="en-US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(11,12 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ขวบ</a:t>
            </a:r>
            <a:r>
              <a:rPr lang="en-US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เข้าไปเล่นเกมในร้านอินเทอร์เน็ต และเห็นกลุ่มวัยรุ่นที่อยู่ภายในร้านเปิดเว็บโป๊ ตนจึงเข้าไปร่วมดูด้วย</a:t>
            </a: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จากนั้นจึงได้ชักชวน ด</a:t>
            </a:r>
            <a:r>
              <a:rPr lang="en-US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ญ</a:t>
            </a:r>
            <a:r>
              <a:rPr lang="en-US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เก๋ 7 ขวบ ไปเล่นตามแบบหนังโป๊ที่เห็น</a:t>
            </a: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defRPr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เคยกระทำมาแล้ว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2- 3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 ครั้ง โดยที่ ด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ญ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เก๋ ยินยอมเล่นด้วยทุกครั้ง ในวันเกิดเหตุตนได้ชักชวนกลุ่มเพื่อนประมาณ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 คน ไปเล่นกับ ด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ญ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เก๋ แบบเดิมอีกที่พงหญ้าภายในหมู่บ้าน แต่ เพื่อนๆ บางคนไม่ยอมเล่นด้วย ตนจึงแสดงให้เพื่อนดู จนกระทั่งมีเพื่อนในกลุ่มวิ่งไปบอกแม่ของ ด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ญ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เก๋ จากนั้นจึงถูกเจ้าหน้าที่ตำรวจควบคุมตัวมาที่สน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200" dirty="0" smtClean="0"/>
              <a:t>‘หนุ่ม</a:t>
            </a:r>
            <a:r>
              <a:rPr lang="th-TH" sz="3200" dirty="0" err="1" smtClean="0"/>
              <a:t>เฟซบุ๊ก</a:t>
            </a:r>
            <a:r>
              <a:rPr lang="th-TH" sz="3200" dirty="0" smtClean="0"/>
              <a:t>’ลวงข่มขืนเด็ก ตุ่มแผลทั่วกาย…ลุ้นผลตรวจโรค</a:t>
            </a:r>
            <a:endParaRPr lang="en-US" sz="3200" dirty="0" smtClean="0">
              <a:cs typeface="Angsana New" pitchFamily="18" charset="-34"/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7338"/>
            <a:ext cx="8424936" cy="4895998"/>
          </a:xfrm>
        </p:spPr>
        <p:txBody>
          <a:bodyPr/>
          <a:lstStyle/>
          <a:p>
            <a:pPr eaLnBrk="1" hangingPunct="1">
              <a:defRPr/>
            </a:pPr>
            <a:r>
              <a:rPr lang="th-TH" sz="2000" b="1" dirty="0" smtClean="0"/>
              <a:t>(19 ธ.ค. 54) นายวิมล ย 37 ปี ทำงานที่โรงแรมแห่งหนึ่งใน จ.ภูเก็ต ผู้ต้องหาคดีข่มขืนกระทำชำเราเด็กอายุไม่เกิน 15 ปี และยังพ่วงอีกหลายข้อหาที่ล้วนแต่ฉกรรจ์ กำลังทำแผนประกอบคำรับสารภาพนั้น ผู้ต้องหารายนี้กลับไม่สะทกสะท้านใดๆ ยิ้มแย้มทำแผนโดยไม่ได้สำนึกในตราบาปที่ยัดเยียดให้แก่เด็กหญิง!!</a:t>
            </a:r>
          </a:p>
          <a:p>
            <a:pPr eaLnBrk="1" hangingPunct="1">
              <a:defRPr/>
            </a:pPr>
            <a:r>
              <a:rPr lang="th-TH" sz="2000" b="1" dirty="0" smtClean="0"/>
              <a:t>ก่อนลงมือก่อเหตุทุกครั้ง นายวิมลจะใช้ “</a:t>
            </a:r>
            <a:r>
              <a:rPr lang="th-TH" sz="2000" b="1" dirty="0" err="1" smtClean="0"/>
              <a:t>เฟซบุ๊ก</a:t>
            </a:r>
            <a:r>
              <a:rPr lang="th-TH" sz="2000" b="1" dirty="0" smtClean="0"/>
              <a:t>” เป็นช่องทางล่อลวงเด็กหญิง โดยใช้นามแฝงว่า “นักรบแดนใต้” และ “แดน สีดา” พยายามพูดคุยด้วยคำพูดสุภาพ เข้าถึงวัยรุ่น และสร้างภาพให้เป็นวีรบุรุษนักรบ ทำให้เด็กหญิงหลงชื่นชมได้ไม่ยากนัก จากนั้นก็จะนัดแนะให้มาพบที่ห้างสรรพสินค้า พาเดินเล่นซื้อของเล็กๆ น้อยๆ ให้ ก่อนจะพาไปหลับนอนในโรงแรม โดยมีการซ่อนกล้องบันทึกภาพไว้ทุกครั้ง</a:t>
            </a:r>
            <a:endParaRPr lang="th-TH" sz="18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60350"/>
            <a:ext cx="4960938" cy="5113338"/>
          </a:xfrm>
          <a:noFill/>
        </p:spPr>
      </p:pic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0" y="5373688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ngsana New" pitchFamily="18" charset="-34"/>
              </a:rPr>
              <a:t>"On the Internet, nobody knows you're a dog."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ngsana New" pitchFamily="18" charset="-34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ngsana New" pitchFamily="18" charset="-34"/>
              </a:rPr>
            </a:b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ngsana New" pitchFamily="18" charset="-34"/>
            </a:endParaRPr>
          </a:p>
          <a:p>
            <a:pPr algn="ctr" eaLnBrk="0" hangingPunct="0">
              <a:defRPr/>
            </a:pPr>
            <a:r>
              <a:rPr lang="en-US" sz="2400" b="1">
                <a:solidFill>
                  <a:srgbClr val="339933"/>
                </a:solidFill>
                <a:latin typeface="Tahoma" pitchFamily="34" charset="0"/>
                <a:cs typeface="Angsana New" pitchFamily="18" charset="-34"/>
              </a:rPr>
              <a:t>Drawing by P. Stiener</a:t>
            </a:r>
          </a:p>
          <a:p>
            <a:pPr algn="ctr" eaLnBrk="0" hangingPunct="0">
              <a:defRPr/>
            </a:pPr>
            <a:r>
              <a:rPr lang="en-US" b="1">
                <a:solidFill>
                  <a:srgbClr val="339933"/>
                </a:solidFill>
                <a:latin typeface="Tahoma" pitchFamily="34" charset="0"/>
                <a:cs typeface="Angsana New" pitchFamily="18" charset="-34"/>
              </a:rPr>
              <a:t>© 1993 The New Yorker Magazine   </a:t>
            </a:r>
            <a:r>
              <a:rPr lang="en-US" sz="1200" b="1">
                <a:solidFill>
                  <a:srgbClr val="339933"/>
                </a:solidFill>
                <a:latin typeface="Tahoma" pitchFamily="34" charset="0"/>
                <a:cs typeface="Angsana New" pitchFamily="18" charset="-34"/>
              </a:rPr>
              <a:t>All Rights Reserved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200" dirty="0" smtClean="0"/>
              <a:t>หญิงมะกันฟ้องเว็บไซต์หาคู่ชื่อดัง ฐานถูกสมาชิกชายหนุ่มลวงข่มขืน</a:t>
            </a:r>
            <a:endParaRPr lang="en-US" sz="3200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4941168"/>
            <a:ext cx="7561014" cy="1728787"/>
          </a:xfrm>
        </p:spPr>
        <p:txBody>
          <a:bodyPr/>
          <a:lstStyle/>
          <a:p>
            <a:pPr>
              <a:defRPr/>
            </a:pPr>
            <a:r>
              <a:rPr lang="th-TH" sz="1800" b="1" dirty="0" smtClean="0"/>
              <a:t>(19 เม.ย. 54) หญิงมะกัน ได้สนทนากับสมาชิกชายของเว็บไซต์ "</a:t>
            </a:r>
            <a:r>
              <a:rPr lang="en-US" sz="1800" b="1" dirty="0" smtClean="0"/>
              <a:t>Match.com” </a:t>
            </a:r>
            <a:r>
              <a:rPr lang="th-TH" sz="1800" b="1" dirty="0" smtClean="0"/>
              <a:t> และนัดพบกันในคาเฟ่แห่งหนึ่ง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1800" b="1" dirty="0" smtClean="0"/>
              <a:t>	ในย่านเวสต์ฮอลลีวูด เมื่อปีที่แล้ว และได้มีการนัดพบกันครั้งที่สอง แต่กลายเป็นว่าเธอได้ถูกหนุ่มดังกล่าวใช้กำลังข่มขืนเธอ</a:t>
            </a:r>
          </a:p>
        </p:txBody>
      </p:sp>
      <p:pic>
        <p:nvPicPr>
          <p:cNvPr id="12292" name="Picture 4" descr="C:\Documents and Settings\HOME\Desktop\New Folder\2012-01-18_2342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163913" cy="35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กลุ่ม 3"/>
          <p:cNvGrpSpPr>
            <a:grpSpLocks/>
          </p:cNvGrpSpPr>
          <p:nvPr/>
        </p:nvGrpSpPr>
        <p:grpSpPr bwMode="auto">
          <a:xfrm rot="20619291">
            <a:off x="642938" y="2714626"/>
            <a:ext cx="8072437" cy="804861"/>
            <a:chOff x="562336" y="5904936"/>
            <a:chExt cx="7643866" cy="844031"/>
          </a:xfrm>
        </p:grpSpPr>
        <p:sp>
          <p:nvSpPr>
            <p:cNvPr id="12294" name="TextBox 4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7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200" dirty="0" smtClean="0"/>
              <a:t>ญี่ปุ่นแฉอ่วม เจอพิษ"</a:t>
            </a:r>
            <a:r>
              <a:rPr lang="en-US" sz="3200" dirty="0" smtClean="0"/>
              <a:t>app“</a:t>
            </a:r>
            <a:r>
              <a:rPr lang="th-TH" sz="3200" dirty="0" smtClean="0"/>
              <a:t> กล้องเงียบ</a:t>
            </a:r>
            <a:br>
              <a:rPr lang="th-TH" sz="3200" dirty="0" smtClean="0"/>
            </a:br>
            <a:r>
              <a:rPr lang="th-TH" sz="3200" dirty="0" smtClean="0"/>
              <a:t>" แอบถ่าย ละเมิดสิทธิส่วนบุคคล</a:t>
            </a:r>
            <a:endParaRPr lang="en-US" sz="3200" dirty="0" smtClean="0">
              <a:cs typeface="Angsana New" pitchFamily="18" charset="-34"/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57338"/>
            <a:ext cx="8248972" cy="4823990"/>
          </a:xfrm>
        </p:spPr>
        <p:txBody>
          <a:bodyPr/>
          <a:lstStyle/>
          <a:p>
            <a:pPr eaLnBrk="1" hangingPunct="1">
              <a:defRPr/>
            </a:pPr>
            <a:r>
              <a:rPr lang="th-TH" sz="1800" b="1" dirty="0" smtClean="0"/>
              <a:t>(5 ม.ค. 55) โทรศัพท์มือถือ"สมาร์ทโฟน"สามารถเปลี่ยนวิถีชีวิตพวกเรา และสร้างโลกสื่อสารไร้พรมแดนขึ้น แต่สำหรับญี่ปุ่น กลับเป็นประเทศที่ต้องเผชิญกับด้านลบของเทคโนโลยีนี้โดยเฉพาะภัยการ"แอบมอง"ผู้คนที่เพิ่มขึ้น โดยสำนักงานตำรวจแห่งชาติญี่ปุ่นเปิดเผยว่า คดีผู้คนตกเป็นเหยื่อถูกแอบถ่ายภาพได้เพิ่มขึ้นถึง 60 % ในช่วง 5 ปีที่ผ่านมา โดยมีจำนวน 1,741 ราย เมื่อปี 2011</a:t>
            </a:r>
          </a:p>
          <a:p>
            <a:pPr>
              <a:defRPr/>
            </a:pPr>
            <a:r>
              <a:rPr lang="th-TH" sz="1800" b="1" dirty="0" smtClean="0"/>
              <a:t>รายงานระบุว่า โดยปกติแล้ว สมาร์ทโฟนจะมีปุ่มกดบันทึกภาพที่มีเสียง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1800" b="1" dirty="0" smtClean="0"/>
              <a:t>	ชัตเตอร์เพื่อให้ผู้อื่นรู้ตัวว่ากำลังถูกถ่ายภาพ แต่ล่าสุดได้มีแอพพลิเคชั่นใหม่ คือ "</a:t>
            </a:r>
            <a:r>
              <a:rPr lang="en-US" sz="1800" b="1" dirty="0" smtClean="0"/>
              <a:t>Silent Camera"</a:t>
            </a:r>
            <a:r>
              <a:rPr lang="th-TH" sz="1800" b="1" dirty="0" smtClean="0"/>
              <a:t> หรือ "กล้องเงียบ" ที่สามารถบันทึกภาพผู้คนโดยไม่มีเสียงกดปุ่มชัตเตอร์ เปิดโอกาสให้นักถ้ำมองหรือพวกชอบแอบดูชาวบ้าน ได้ใช้เทคโนโลยีนี้ แสวงความสุขส่วนตัว จากการบันทึกภาพผู้คนตามสถานที่สาธารณะต่าง ๆ เช่น สถานีรถไฟ สถานที่ทำงาน นอกจากนี้ แอพพลิเคชั่น บางตัวยังสามารถใช้งานขณะที่กำลังทำงานด้านเอกสาร เช็คอีเมล์ หรือเล่นเกม ไปได้พร้อม ๆ</a:t>
            </a:r>
            <a:endParaRPr lang="th-TH" sz="1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200" dirty="0" err="1" smtClean="0"/>
              <a:t>นู๊ด</a:t>
            </a:r>
            <a:r>
              <a:rPr lang="th-TH" sz="3200" dirty="0" smtClean="0"/>
              <a:t>คอซอง</a:t>
            </a:r>
            <a:r>
              <a:rPr lang="th-TH" sz="3200" dirty="0" err="1" smtClean="0"/>
              <a:t>ว่อนเน็ต</a:t>
            </a:r>
            <a:r>
              <a:rPr lang="th-TH" sz="3200" dirty="0" smtClean="0"/>
              <a:t>รับวันครู</a:t>
            </a:r>
            <a:endParaRPr lang="en-US" sz="3200" dirty="0" smtClean="0">
              <a:cs typeface="Angsana New" pitchFamily="18" charset="-34"/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000500"/>
            <a:ext cx="8643938" cy="2597150"/>
          </a:xfrm>
        </p:spPr>
        <p:txBody>
          <a:bodyPr/>
          <a:lstStyle/>
          <a:p>
            <a:pPr eaLnBrk="1" hangingPunct="1">
              <a:defRPr/>
            </a:pPr>
            <a:r>
              <a:rPr lang="th-TH" sz="1800" b="1" dirty="0" smtClean="0"/>
              <a:t>(16 ม.ค. 55)</a:t>
            </a:r>
            <a:r>
              <a:rPr lang="th-TH" sz="1800" dirty="0" smtClean="0"/>
              <a:t> ผู้สื่อข่าวได้รับการร้องเรียนจากประชาชนถึงความเสื่อมโทรมของสังคม ส่งผลให้เกิดภาพเด็กนักเรียนแต่งกายไม่เหมาะสมว่อนอินเทอร์เน็ตอีกระลอก ผ่านเว็บไซต์เฟซบุ๊ค ที่มีการส่งต่อกันมาเป็นจำนวนมาก โดยภาพที่เกิดขึ้นมีเด็กนักเรียนหญิง 7 คน  โดยส่วนใหญ่มีการถอดเสื้อผ้าออกเหลือเพียงยกทรงแอ่นอกโชว์เต้า ส่วนอีกคนสวมใส่เสื้อชุดนักเรียนคอซองและนั่งแหกขา และยังมีบางคนใส่เสื้อสายเดี่ยวและมีการแสดงท่าทางกอดรัดฟัดเหวี่ยงกัน โดยทั้งหมดได้ถ่ายภาพด้วยสีหน้าระรื่นฉีกยิ้มกันอย่างไม่อาย</a:t>
            </a:r>
            <a:endParaRPr lang="th-TH" sz="1800" b="1" dirty="0" smtClean="0"/>
          </a:p>
        </p:txBody>
      </p:sp>
      <p:pic>
        <p:nvPicPr>
          <p:cNvPr id="17412" name="รูปภาพ 3" descr="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214438"/>
            <a:ext cx="47148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กลุ่ม 3"/>
          <p:cNvGrpSpPr>
            <a:grpSpLocks/>
          </p:cNvGrpSpPr>
          <p:nvPr/>
        </p:nvGrpSpPr>
        <p:grpSpPr bwMode="auto">
          <a:xfrm rot="20619291">
            <a:off x="561684" y="2244364"/>
            <a:ext cx="8072437" cy="804861"/>
            <a:chOff x="562336" y="5904936"/>
            <a:chExt cx="7643866" cy="844031"/>
          </a:xfrm>
        </p:grpSpPr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11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200" dirty="0" smtClean="0"/>
              <a:t>จับกุม บิว ปฏิมากรณ์ ฉ้อโกง รับติดพนันบ่อนออนไลน์</a:t>
            </a:r>
            <a:endParaRPr lang="th-TH" sz="3200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284984"/>
            <a:ext cx="8064896" cy="3228975"/>
          </a:xfrm>
        </p:spPr>
        <p:txBody>
          <a:bodyPr/>
          <a:lstStyle/>
          <a:p>
            <a:pPr>
              <a:defRPr/>
            </a:pPr>
            <a:r>
              <a:rPr lang="th-TH" sz="2000" b="1" dirty="0" smtClean="0"/>
              <a:t>ตำรวจรวบ บิว ปฏิมาภรณ์ เจ้าของบทชีเปลือยในภาพยนตร์สุดสาคร </a:t>
            </a:r>
            <a:br>
              <a:rPr lang="th-TH" sz="2000" b="1" dirty="0" smtClean="0"/>
            </a:br>
            <a:r>
              <a:rPr lang="th-TH" sz="2000" b="1" dirty="0" smtClean="0"/>
              <a:t>โกงค่าเช่ากล้องวีดีโอ เจ้าตัวสารภาพติดพนันบ่อนออนไลน์</a:t>
            </a:r>
          </a:p>
          <a:p>
            <a:pPr>
              <a:defRPr/>
            </a:pPr>
            <a:r>
              <a:rPr lang="th-TH" sz="2000" dirty="0" smtClean="0"/>
              <a:t>นายปฏิมากรณ์ ให้รับการรับสารภาพว่า ได้ก่อเหตุเชิดกล้องที่เช่าไปจริง โดยก่อเหตุมาแล้วกว่า 5-6 ครั้ง แต่ละครั้งก็จะนำกล้องไปขายต่อได้เงินหลายแสน ส่วนสาเหตุที่ทำ เพราะต้องการนำเงินไปเล่นเกมบาคาร่าออนไลน์  เนื่องจากตอนนี้ตนไม่ได้รับงานมา 7 เดือนแล้ว และวันนี้ก็ได้นำเงินไปฝากตู้ เนื่องจากเกมคาบาร่าที่เล่นอยู่ต้องโอนเงินก่อนถึงจะได้เครดิต จึงสามารถเล่นได้ จนมาโดนตำรวจจับกุมดังกล่าว</a:t>
            </a:r>
            <a:endParaRPr lang="th-TH" sz="2000" b="1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484" name="Picture 2" descr="C:\Documents and Settings\HOME\Desktop\New Folder\2012-01-19_0015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71563"/>
            <a:ext cx="27146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Documents and Settings\HOME\Desktop\New Folder\2012-01-19_0016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143000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Documents and Settings\HOME\Desktop\New Folder\2012-01-19_0020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975" y="1500188"/>
            <a:ext cx="23590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กลุ่ม 3"/>
          <p:cNvGrpSpPr>
            <a:grpSpLocks/>
          </p:cNvGrpSpPr>
          <p:nvPr/>
        </p:nvGrpSpPr>
        <p:grpSpPr bwMode="auto">
          <a:xfrm rot="20619291">
            <a:off x="345661" y="1668300"/>
            <a:ext cx="8072437" cy="804861"/>
            <a:chOff x="562336" y="5904936"/>
            <a:chExt cx="7643866" cy="844031"/>
          </a:xfrm>
        </p:grpSpPr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10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3600400" cy="5472608"/>
          </a:xfrm>
        </p:spPr>
        <p:txBody>
          <a:bodyPr/>
          <a:lstStyle/>
          <a:p>
            <a:r>
              <a:rPr lang="th-TH" sz="2000" b="1" dirty="0" smtClean="0"/>
              <a:t>นางสาว</a:t>
            </a:r>
            <a:r>
              <a:rPr lang="th-TH" sz="2000" b="1" dirty="0" err="1" smtClean="0"/>
              <a:t>ณัฐ</a:t>
            </a:r>
            <a:r>
              <a:rPr lang="th-TH" sz="2000" b="1" dirty="0" smtClean="0"/>
              <a:t>กานต์ สกุลดาราชาติ หรือก้านธูป สอบติดคณะอักษรศาสตร์ มหาวิทยาลัยศิลปากร แต่ถูกตัดสิทธิ์ไม่ให้เข้าเรียนเนื่องจาก</a:t>
            </a:r>
            <a:r>
              <a:rPr lang="th-TH" sz="2000" b="1" dirty="0" smtClean="0"/>
              <a:t>พบว่ามี</a:t>
            </a:r>
            <a:r>
              <a:rPr lang="th-TH" sz="2000" b="1" dirty="0" smtClean="0"/>
              <a:t>ประวัติหมิ่นสถาบันเบื้องสูง</a:t>
            </a:r>
            <a:r>
              <a:rPr lang="th-TH" sz="2000" b="1" dirty="0" err="1" smtClean="0"/>
              <a:t>ในเฟซบุ๊ก</a:t>
            </a:r>
            <a:r>
              <a:rPr lang="th-TH" sz="2000" b="1" dirty="0" smtClean="0"/>
              <a:t>ของตัวเอง และในเว็บไซต์ใต้ดิน จนถูกกระแสสังคมกดดันอย่างหนัก และเธอเคยถูกไล่ออกขณะเรียนชั้นมัธยมศึกษาเพราะการเขียนหมิ่นมาแล้ว</a:t>
            </a:r>
            <a:br>
              <a:rPr lang="th-TH" sz="2000" b="1" dirty="0" smtClean="0"/>
            </a:br>
            <a:endParaRPr lang="en-US" sz="2400" b="1" dirty="0" smtClean="0"/>
          </a:p>
        </p:txBody>
      </p:sp>
      <p:pic>
        <p:nvPicPr>
          <p:cNvPr id="10243" name="Content Placeholder 4" descr="ก้านธูป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2132856"/>
            <a:ext cx="4286250" cy="3786188"/>
          </a:xfrm>
        </p:spPr>
      </p:pic>
      <p:sp>
        <p:nvSpPr>
          <p:cNvPr id="5" name="Rectangle 4"/>
          <p:cNvSpPr/>
          <p:nvPr/>
        </p:nvSpPr>
        <p:spPr>
          <a:xfrm rot="20317550">
            <a:off x="7093617" y="4144025"/>
            <a:ext cx="792163" cy="156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กลุ่ม 3"/>
          <p:cNvGrpSpPr>
            <a:grpSpLocks/>
          </p:cNvGrpSpPr>
          <p:nvPr/>
        </p:nvGrpSpPr>
        <p:grpSpPr bwMode="auto">
          <a:xfrm rot="20619291">
            <a:off x="345661" y="1668300"/>
            <a:ext cx="8072437" cy="804861"/>
            <a:chOff x="562336" y="5904936"/>
            <a:chExt cx="7643866" cy="844031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8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 rot="13879017">
            <a:off x="7153473" y="4138673"/>
            <a:ext cx="792163" cy="16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UPOJ\Desktop\pptภัยแฝง\ภัยออนไลน์\10-1-2555-1-03-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03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714875" y="142875"/>
            <a:ext cx="44262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ข้อมูล </a:t>
            </a:r>
            <a:r>
              <a:rPr lang="en-US" sz="3200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Facebook</a:t>
            </a:r>
            <a:r>
              <a:rPr lang="en-US" sz="3200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ไทย (</a:t>
            </a:r>
            <a:r>
              <a:rPr lang="en-US" sz="3200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2554)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- ผู้ใช้งานในประเทศไทย 13.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3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ล้าน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คน </a:t>
            </a:r>
            <a:endParaRPr lang="en-US" sz="3200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3200" dirty="0">
                <a:latin typeface="AngsanaUPC" pitchFamily="18" charset="-34"/>
                <a:cs typeface="AngsanaUPC" pitchFamily="18" charset="-34"/>
              </a:rPr>
              <a:t>   (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ผู้หญิง 48.1%, ผู้ชาย 51.9%)</a:t>
            </a:r>
            <a:br>
              <a:rPr lang="th-TH" sz="3200" dirty="0"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จำนวน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Pages 34,642 pages</a:t>
            </a:r>
          </a:p>
          <a:p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กด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ปุ่ม 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Like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13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4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ล้านครั้ง</a:t>
            </a:r>
            <a:br>
              <a:rPr lang="th-TH" sz="3200" dirty="0"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latin typeface="AngsanaUPC" pitchFamily="18" charset="-34"/>
                <a:cs typeface="AngsanaUPC" pitchFamily="18" charset="-34"/>
              </a:rPr>
              <a:t>- ช่วงอายุของผู้ใช้ </a:t>
            </a:r>
            <a:r>
              <a:rPr lang="en-US" sz="3200" dirty="0" err="1">
                <a:latin typeface="AngsanaUPC" pitchFamily="18" charset="-34"/>
                <a:cs typeface="AngsanaUPC" pitchFamily="18" charset="-34"/>
              </a:rPr>
              <a:t>Facebook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อายุ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18-24 ปี ประมาณ 34% 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3200" dirty="0" smtClean="0">
                <a:latin typeface="AngsanaUPC" pitchFamily="18" charset="-34"/>
                <a:cs typeface="AngsanaUPC" pitchFamily="18" charset="-34"/>
              </a:rPr>
            </a:b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รองลงมาคือ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25-34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ปี (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28.6%)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latin typeface="AngsanaUPC" pitchFamily="18" charset="-34"/>
                <a:cs typeface="AngsanaUPC" pitchFamily="18" charset="-34"/>
              </a:rPr>
            </a:b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 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โดย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จากการจัดอันดับ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Facebook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Page</a:t>
            </a:r>
          </a:p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ห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มวด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วงดนตรี ได้รับความนิยม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สูงสุด</a:t>
            </a: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รองลงมา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เป็นหมวด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สุขภาพ</a:t>
            </a: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หมวด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บันเทิง , หมวดอาหาร </a:t>
            </a: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หมวดการศึกษา ตามลำดับ</a:t>
            </a:r>
          </a:p>
          <a:p>
            <a:endParaRPr lang="th-TH" sz="3200" dirty="0" smtClean="0">
              <a:latin typeface="AngsanaUPC" pitchFamily="18" charset="-34"/>
              <a:cs typeface="AngsanaUPC" pitchFamily="18" charset="-34"/>
            </a:endParaRPr>
          </a:p>
          <a:p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83568" y="404664"/>
            <a:ext cx="7604893" cy="78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CFFFF"/>
                </a:solidFill>
                <a:latin typeface="Rockwell" pitchFamily="18" charset="0"/>
              </a:rPr>
              <a:t>Spam mail </a:t>
            </a:r>
            <a:r>
              <a:rPr lang="th-TH" sz="3200" b="1" dirty="0" smtClean="0">
                <a:solidFill>
                  <a:srgbClr val="CCFFFF"/>
                </a:solidFill>
                <a:latin typeface="Rockwell" pitchFamily="18" charset="0"/>
              </a:rPr>
              <a:t>หลอกลวงผู้ใจบุญช่วยเหลือเฮติ</a:t>
            </a:r>
            <a:endParaRPr lang="en-US" sz="3200" b="1" dirty="0">
              <a:solidFill>
                <a:srgbClr val="CCFFFF"/>
              </a:solidFill>
              <a:latin typeface="Rockwell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67544" y="1687354"/>
            <a:ext cx="28803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400" dirty="0">
                <a:latin typeface="Rockwell" pitchFamily="18" charset="0"/>
                <a:cs typeface="JasmineUPC" pitchFamily="18" charset="-34"/>
              </a:rPr>
              <a:t>จากเหตุการณ์โศกนาตก</a:t>
            </a:r>
            <a:r>
              <a:rPr lang="th-TH" sz="2400" dirty="0" err="1">
                <a:latin typeface="Rockwell" pitchFamily="18" charset="0"/>
                <a:cs typeface="JasmineUPC" pitchFamily="18" charset="-34"/>
              </a:rPr>
              <a:t>รรม</a:t>
            </a:r>
            <a:r>
              <a:rPr lang="th-TH" sz="2400" dirty="0">
                <a:latin typeface="Rockwell" pitchFamily="18" charset="0"/>
                <a:cs typeface="JasmineUPC" pitchFamily="18" charset="-34"/>
              </a:rPr>
              <a:t>แผ่นดินไหวที่ประเทศเฮติ ประเทศ</a:t>
            </a:r>
            <a:r>
              <a:rPr lang="th-TH" sz="2400" dirty="0" smtClean="0">
                <a:latin typeface="Rockwell" pitchFamily="18" charset="0"/>
                <a:cs typeface="JasmineUPC" pitchFamily="18" charset="-34"/>
              </a:rPr>
              <a:t>ต่างๆ</a:t>
            </a:r>
            <a:r>
              <a:rPr lang="en-US" sz="2400" dirty="0" smtClean="0">
                <a:latin typeface="Rockwell" pitchFamily="18" charset="0"/>
                <a:cs typeface="JasmineUPC" pitchFamily="18" charset="-34"/>
              </a:rPr>
              <a:t> </a:t>
            </a:r>
            <a:r>
              <a:rPr lang="th-TH" sz="2400" dirty="0" smtClean="0">
                <a:latin typeface="Rockwell" pitchFamily="18" charset="0"/>
                <a:cs typeface="JasmineUPC" pitchFamily="18" charset="-34"/>
              </a:rPr>
              <a:t>ทั่ว</a:t>
            </a:r>
            <a:r>
              <a:rPr lang="th-TH" sz="2400" dirty="0">
                <a:latin typeface="Rockwell" pitchFamily="18" charset="0"/>
                <a:cs typeface="JasmineUPC" pitchFamily="18" charset="-34"/>
              </a:rPr>
              <a:t>โลกพร้อมใจกันบริจาคสิ่งของและทรัพย์สินเพื่อช่วยเหลือชาวเฮติ ขณะเดียวกันบรรดามิจฉาชีพมักฉวยโอกาส นำเอากระแสสังคมมาเป็นตัวหลอกล่อให้</a:t>
            </a:r>
            <a:r>
              <a:rPr lang="th-TH" sz="2400" dirty="0" smtClean="0">
                <a:latin typeface="Rockwell" pitchFamily="18" charset="0"/>
                <a:cs typeface="JasmineUPC" pitchFamily="18" charset="-34"/>
              </a:rPr>
              <a:t>ผู้</a:t>
            </a:r>
            <a:r>
              <a:rPr lang="en-US" sz="2400" dirty="0" smtClean="0">
                <a:latin typeface="Rockwell" pitchFamily="18" charset="0"/>
                <a:cs typeface="JasmineUPC" pitchFamily="18" charset="-34"/>
              </a:rPr>
              <a:t/>
            </a:r>
            <a:br>
              <a:rPr lang="en-US" sz="2400" dirty="0" smtClean="0">
                <a:latin typeface="Rockwell" pitchFamily="18" charset="0"/>
                <a:cs typeface="JasmineUPC" pitchFamily="18" charset="-34"/>
              </a:rPr>
            </a:br>
            <a:r>
              <a:rPr lang="th-TH" sz="2400" dirty="0" smtClean="0">
                <a:latin typeface="Rockwell" pitchFamily="18" charset="0"/>
                <a:cs typeface="JasmineUPC" pitchFamily="18" charset="-34"/>
              </a:rPr>
              <a:t>ใจ</a:t>
            </a:r>
            <a:r>
              <a:rPr lang="th-TH" sz="2400" dirty="0">
                <a:latin typeface="Rockwell" pitchFamily="18" charset="0"/>
                <a:cs typeface="JasmineUPC" pitchFamily="18" charset="-34"/>
              </a:rPr>
              <a:t>บุญทั้งหลายหลงเชื่อได้ง่าย โดยอ้างถึงองค์กรระดับชาติ เช่น </a:t>
            </a:r>
            <a:r>
              <a:rPr lang="en-US" sz="2400" dirty="0">
                <a:latin typeface="Rockwell" pitchFamily="18" charset="0"/>
                <a:cs typeface="JasmineUPC" pitchFamily="18" charset="-34"/>
              </a:rPr>
              <a:t>UNICEF </a:t>
            </a:r>
            <a:r>
              <a:rPr lang="th-TH" sz="2400" dirty="0" smtClean="0">
                <a:latin typeface="Rockwell" pitchFamily="18" charset="0"/>
                <a:cs typeface="JasmineUPC" pitchFamily="18" charset="-34"/>
              </a:rPr>
              <a:t>หลอกให้คนบริจาค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16389" name="Picture 5" descr="haiti-spam-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5468712" cy="361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กลุ่ม 3"/>
          <p:cNvGrpSpPr>
            <a:grpSpLocks/>
          </p:cNvGrpSpPr>
          <p:nvPr/>
        </p:nvGrpSpPr>
        <p:grpSpPr bwMode="auto">
          <a:xfrm rot="20619291">
            <a:off x="777709" y="2604404"/>
            <a:ext cx="8072437" cy="804861"/>
            <a:chOff x="562336" y="5904936"/>
            <a:chExt cx="7643866" cy="844031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13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755576" y="404664"/>
            <a:ext cx="748883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400" b="1" dirty="0"/>
              <a:t>ผิดศีลธรรม ผิดกฎหมาย (ขายยาทำแท้ง</a:t>
            </a:r>
            <a:r>
              <a:rPr lang="en-US" sz="2400" b="1" dirty="0"/>
              <a:t>/</a:t>
            </a:r>
            <a:r>
              <a:rPr lang="th-TH" sz="2400" b="1" dirty="0"/>
              <a:t>รับทำแท้ง)</a:t>
            </a:r>
            <a:endParaRPr lang="en-US" sz="3600" b="1" dirty="0"/>
          </a:p>
        </p:txBody>
      </p:sp>
      <p:pic>
        <p:nvPicPr>
          <p:cNvPr id="19459" name="Picture 2" descr="344.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1428750"/>
            <a:ext cx="60801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20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143250"/>
            <a:ext cx="6072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กลุ่ม 3"/>
          <p:cNvGrpSpPr>
            <a:grpSpLocks/>
          </p:cNvGrpSpPr>
          <p:nvPr/>
        </p:nvGrpSpPr>
        <p:grpSpPr bwMode="auto">
          <a:xfrm rot="20619291">
            <a:off x="777709" y="2604404"/>
            <a:ext cx="8072437" cy="804861"/>
            <a:chOff x="562336" y="5904936"/>
            <a:chExt cx="7643866" cy="844031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8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643063" y="857250"/>
            <a:ext cx="23574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/>
              <a:t>สื่อลามก</a:t>
            </a:r>
          </a:p>
          <a:p>
            <a:endParaRPr lang="en-US" sz="3200" b="1"/>
          </a:p>
        </p:txBody>
      </p:sp>
      <p:pic>
        <p:nvPicPr>
          <p:cNvPr id="20483" name="Picture 2" descr="20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71625"/>
            <a:ext cx="79914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6"/>
          <p:cNvSpPr/>
          <p:nvPr/>
        </p:nvSpPr>
        <p:spPr>
          <a:xfrm rot="20624026">
            <a:off x="881063" y="3094038"/>
            <a:ext cx="7405687" cy="719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ใช้เพื่อกรณีศึกษาตัวอย่าง</a:t>
            </a: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225" y="571501"/>
            <a:ext cx="3457823" cy="2265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การ์ตูนลามกลามกลามก</a:t>
            </a:r>
            <a:endParaRPr lang="th-TH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1507" name="Picture 2" descr="4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728788"/>
            <a:ext cx="71437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กลุ่ม 3"/>
          <p:cNvGrpSpPr>
            <a:grpSpLocks/>
          </p:cNvGrpSpPr>
          <p:nvPr/>
        </p:nvGrpSpPr>
        <p:grpSpPr bwMode="auto">
          <a:xfrm rot="20619291">
            <a:off x="777709" y="2604404"/>
            <a:ext cx="8072437" cy="804861"/>
            <a:chOff x="562336" y="5904936"/>
            <a:chExt cx="7643866" cy="844031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7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000" smtClean="0">
                <a:cs typeface="Angsana New" pitchFamily="18" charset="-34"/>
              </a:rPr>
              <a:t>การ์ตูนลามก</a:t>
            </a:r>
            <a:endParaRPr lang="en-US" sz="6000" smtClean="0">
              <a:cs typeface="Angsana New" pitchFamily="18" charset="-34"/>
            </a:endParaRPr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875"/>
            <a:ext cx="2735263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860800"/>
            <a:ext cx="2735262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0999" name="Picture 7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31913" y="2205038"/>
            <a:ext cx="2638425" cy="2736850"/>
          </a:xfrm>
          <a:noFill/>
        </p:spPr>
      </p:pic>
      <p:grpSp>
        <p:nvGrpSpPr>
          <p:cNvPr id="9" name="กลุ่ม 3"/>
          <p:cNvGrpSpPr>
            <a:grpSpLocks/>
          </p:cNvGrpSpPr>
          <p:nvPr/>
        </p:nvGrpSpPr>
        <p:grpSpPr bwMode="auto">
          <a:xfrm rot="20619291">
            <a:off x="642938" y="2714626"/>
            <a:ext cx="8072437" cy="804861"/>
            <a:chOff x="562336" y="5904936"/>
            <a:chExt cx="7643866" cy="844031"/>
          </a:xfrm>
        </p:grpSpPr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12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20100513252_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643063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000625" y="2143125"/>
            <a:ext cx="38576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 sz="2000" b="1" dirty="0">
              <a:latin typeface="Rockwell" pitchFamily="18" charset="0"/>
              <a:cs typeface="JasmineUPC" pitchFamily="18" charset="-34"/>
            </a:endParaRPr>
          </a:p>
          <a:p>
            <a:r>
              <a:rPr lang="th-TH" sz="2000" b="1" dirty="0" err="1">
                <a:latin typeface="Rockwell" pitchFamily="18" charset="0"/>
                <a:cs typeface="JasmineUPC" pitchFamily="18" charset="-34"/>
              </a:rPr>
              <a:t>เอ็มม่า</a:t>
            </a:r>
            <a:r>
              <a:rPr lang="th-TH" sz="2000" b="1" dirty="0">
                <a:latin typeface="Rockwell" pitchFamily="18" charset="0"/>
                <a:cs typeface="JasmineUPC" pitchFamily="18" charset="-34"/>
              </a:rPr>
              <a:t> วัตสัน นางเอกสาวดาวรุ่งจาก ''</a:t>
            </a:r>
            <a:r>
              <a:rPr lang="en-US" sz="2000" b="1" dirty="0">
                <a:latin typeface="Rockwell" pitchFamily="18" charset="0"/>
              </a:rPr>
              <a:t>Harry Potter'' </a:t>
            </a:r>
            <a:r>
              <a:rPr lang="th-TH" sz="2000" b="1" dirty="0">
                <a:latin typeface="Rockwell" pitchFamily="18" charset="0"/>
                <a:cs typeface="JasmineUPC" pitchFamily="18" charset="-34"/>
              </a:rPr>
              <a:t>หนังพ่อมดภาคต่อ</a:t>
            </a:r>
            <a:r>
              <a:rPr lang="en-US" sz="2000" b="1" dirty="0">
                <a:latin typeface="Rockwell" pitchFamily="18" charset="0"/>
                <a:cs typeface="JasmineUPC" pitchFamily="18" charset="-34"/>
              </a:rPr>
              <a:t> </a:t>
            </a:r>
            <a:r>
              <a:rPr lang="th-TH" sz="2000" b="1" dirty="0" smtClean="0">
                <a:latin typeface="Rockwell" pitchFamily="18" charset="0"/>
                <a:cs typeface="JasmineUPC" pitchFamily="18" charset="-34"/>
              </a:rPr>
              <a:t/>
            </a:r>
            <a:br>
              <a:rPr lang="th-TH" sz="2000" b="1" dirty="0" smtClean="0">
                <a:latin typeface="Rockwell" pitchFamily="18" charset="0"/>
                <a:cs typeface="JasmineUPC" pitchFamily="18" charset="-34"/>
              </a:rPr>
            </a:br>
            <a:r>
              <a:rPr lang="th-TH" sz="2000" b="1" dirty="0" smtClean="0">
                <a:latin typeface="Rockwell" pitchFamily="18" charset="0"/>
                <a:cs typeface="JasmineUPC" pitchFamily="18" charset="-34"/>
              </a:rPr>
              <a:t>ถูก</a:t>
            </a:r>
            <a:r>
              <a:rPr lang="th-TH" sz="2000" b="1" dirty="0">
                <a:latin typeface="Rockwell" pitchFamily="18" charset="0"/>
                <a:cs typeface="JasmineUPC" pitchFamily="18" charset="-34"/>
              </a:rPr>
              <a:t>นัก</a:t>
            </a:r>
            <a:r>
              <a:rPr lang="th-TH" sz="2000" b="1" dirty="0" err="1">
                <a:latin typeface="Rockwell" pitchFamily="18" charset="0"/>
                <a:cs typeface="JasmineUPC" pitchFamily="18" charset="-34"/>
              </a:rPr>
              <a:t>ท่องเน็ต</a:t>
            </a:r>
            <a:r>
              <a:rPr lang="th-TH" sz="2000" b="1" dirty="0">
                <a:latin typeface="Rockwell" pitchFamily="18" charset="0"/>
                <a:cs typeface="JasmineUPC" pitchFamily="18" charset="-34"/>
              </a:rPr>
              <a:t>ลามกตัดต่อภาพเธอถ่ายแบบโป๊อล่างฉ่าง ออกมา</a:t>
            </a:r>
            <a:r>
              <a:rPr lang="th-TH" sz="2000" b="1" dirty="0" err="1">
                <a:latin typeface="Rockwell" pitchFamily="18" charset="0"/>
                <a:cs typeface="JasmineUPC" pitchFamily="18" charset="-34"/>
              </a:rPr>
              <a:t>โพสต์</a:t>
            </a:r>
            <a:r>
              <a:rPr lang="th-TH" sz="2000" b="1" dirty="0">
                <a:latin typeface="Rockwell" pitchFamily="18" charset="0"/>
                <a:cs typeface="JasmineUPC" pitchFamily="18" charset="-34"/>
              </a:rPr>
              <a:t>ตามเว็บไซต์ต่างๆ</a:t>
            </a:r>
            <a:r>
              <a:rPr lang="th-TH" sz="2000" dirty="0">
                <a:latin typeface="Rockwell" pitchFamily="18" charset="0"/>
                <a:cs typeface="JasmineUPC" pitchFamily="18" charset="-34"/>
              </a:rPr>
              <a:t> </a:t>
            </a:r>
            <a:r>
              <a:rPr lang="th-TH" sz="2000" dirty="0" smtClean="0">
                <a:latin typeface="Rockwell" pitchFamily="18" charset="0"/>
                <a:cs typeface="JasmineUPC" pitchFamily="18" charset="-34"/>
              </a:rPr>
              <a:t/>
            </a:r>
            <a:br>
              <a:rPr lang="th-TH" sz="2000" dirty="0" smtClean="0">
                <a:latin typeface="Rockwell" pitchFamily="18" charset="0"/>
                <a:cs typeface="JasmineUPC" pitchFamily="18" charset="-34"/>
              </a:rPr>
            </a:br>
            <a:r>
              <a:rPr lang="th-TH" sz="2000" b="1" dirty="0" smtClean="0">
                <a:latin typeface="Rockwell" pitchFamily="18" charset="0"/>
                <a:cs typeface="JasmineUPC" pitchFamily="18" charset="-34"/>
              </a:rPr>
              <a:t>ทีม</a:t>
            </a:r>
            <a:r>
              <a:rPr lang="th-TH" sz="2000" b="1" dirty="0">
                <a:latin typeface="Rockwell" pitchFamily="18" charset="0"/>
                <a:cs typeface="JasmineUPC" pitchFamily="18" charset="-34"/>
              </a:rPr>
              <a:t>ทนายของนักแสดงสาววัย 20 ปี เจ้าของบท </a:t>
            </a:r>
            <a:r>
              <a:rPr lang="th-TH" sz="2000" b="1" dirty="0" err="1">
                <a:latin typeface="Rockwell" pitchFamily="18" charset="0"/>
                <a:cs typeface="JasmineUPC" pitchFamily="18" charset="-34"/>
              </a:rPr>
              <a:t>เฮอร์</a:t>
            </a:r>
            <a:r>
              <a:rPr lang="th-TH" sz="2000" b="1" dirty="0">
                <a:latin typeface="Rockwell" pitchFamily="18" charset="0"/>
                <a:cs typeface="JasmineUPC" pitchFamily="18" charset="-34"/>
              </a:rPr>
              <a:t>ไมโอนี่ เกรน</a:t>
            </a:r>
            <a:r>
              <a:rPr lang="th-TH" sz="2000" b="1" dirty="0" err="1">
                <a:latin typeface="Rockwell" pitchFamily="18" charset="0"/>
                <a:cs typeface="JasmineUPC" pitchFamily="18" charset="-34"/>
              </a:rPr>
              <a:t>เจอร์</a:t>
            </a:r>
            <a:r>
              <a:rPr lang="th-TH" sz="2000" b="1" dirty="0">
                <a:latin typeface="Rockwell" pitchFamily="18" charset="0"/>
                <a:cs typeface="JasmineUPC" pitchFamily="18" charset="-34"/>
              </a:rPr>
              <a:t> ตัวละครหลักของหนัง  ''</a:t>
            </a:r>
            <a:r>
              <a:rPr lang="en-US" sz="2000" b="1" dirty="0">
                <a:latin typeface="Rockwell" pitchFamily="18" charset="0"/>
              </a:rPr>
              <a:t>Harry Potter'' </a:t>
            </a:r>
            <a:r>
              <a:rPr lang="th-TH" sz="2000" b="1" dirty="0">
                <a:latin typeface="Rockwell" pitchFamily="18" charset="0"/>
                <a:cs typeface="JasmineUPC" pitchFamily="18" charset="-34"/>
              </a:rPr>
              <a:t>จัดการยื่นคำเตือนไปยังเว็บไซต์ต่างๆ เพื่อให้ลบภาพทั้งหมดที่มีอยู่ทิ้งไปทันทีหากไม่อยากเป็นคดีความถูกฟ้องเรียกค่าเสียหาย </a:t>
            </a:r>
            <a:r>
              <a:rPr lang="th-TH" dirty="0">
                <a:latin typeface="Rockwell" pitchFamily="18" charset="0"/>
                <a:cs typeface="JasmineUPC" pitchFamily="18" charset="-34"/>
              </a:rPr>
              <a:t/>
            </a:r>
            <a:br>
              <a:rPr lang="th-TH" dirty="0">
                <a:latin typeface="Rockwell" pitchFamily="18" charset="0"/>
                <a:cs typeface="JasmineUPC" pitchFamily="18" charset="-34"/>
              </a:rPr>
            </a:br>
            <a:r>
              <a:rPr lang="th-TH" dirty="0">
                <a:latin typeface="Rockwell" pitchFamily="18" charset="0"/>
                <a:cs typeface="JasmineUPC" pitchFamily="18" charset="-34"/>
              </a:rPr>
              <a:t> 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 flipH="1">
            <a:off x="5143500" y="1285875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latin typeface="Rockwell" pitchFamily="18" charset="0"/>
                <a:cs typeface="JasmineUPC" pitchFamily="18" charset="-34"/>
              </a:rPr>
              <a:t>"เอ็มม่า วัตสัน"โดนตัดต่อรูปโป๊ </a:t>
            </a:r>
            <a:endParaRPr lang="en-US" sz="2800" b="1">
              <a:latin typeface="Rockwell" pitchFamily="18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5536" y="404664"/>
            <a:ext cx="7034212" cy="78581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th-TH" sz="3200" dirty="0">
                <a:latin typeface="+mn-lt"/>
                <a:cs typeface="+mn-cs"/>
              </a:rPr>
              <a:t>การละเมิดสิทธิส่วนบุคคล</a:t>
            </a:r>
            <a:endParaRPr lang="en-US" sz="4400" dirty="0">
              <a:latin typeface="+mn-lt"/>
              <a:cs typeface="+mn-cs"/>
            </a:endParaRPr>
          </a:p>
        </p:txBody>
      </p:sp>
      <p:pic>
        <p:nvPicPr>
          <p:cNvPr id="22534" name="Picture 4" descr="เอมม่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928938"/>
            <a:ext cx="2533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กลุ่ม 3"/>
          <p:cNvGrpSpPr>
            <a:grpSpLocks/>
          </p:cNvGrpSpPr>
          <p:nvPr/>
        </p:nvGrpSpPr>
        <p:grpSpPr bwMode="auto">
          <a:xfrm rot="20619291">
            <a:off x="777709" y="2604404"/>
            <a:ext cx="8072437" cy="804861"/>
            <a:chOff x="562336" y="5904936"/>
            <a:chExt cx="7643866" cy="844031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10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12345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929063"/>
            <a:ext cx="86439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__fwdDer_com__-153545399-sec_cam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000250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untitledแอบถ่าย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57166"/>
            <a:ext cx="297179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7188" y="428625"/>
            <a:ext cx="3286125" cy="2074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/>
              <a:t>ละเมิดสิทธิส่วนบุคคล</a:t>
            </a:r>
          </a:p>
          <a:p>
            <a:pPr>
              <a:defRPr/>
            </a:pPr>
            <a:r>
              <a:rPr lang="th-TH" b="1" dirty="0"/>
              <a:t>โดยการแอบถ่ายหรือ</a:t>
            </a:r>
          </a:p>
          <a:p>
            <a:pPr>
              <a:defRPr/>
            </a:pPr>
            <a:r>
              <a:rPr lang="th-TH" b="1" dirty="0"/>
              <a:t>กลั่นแกล้งโดยการเปิดเผยข้อมูล</a:t>
            </a:r>
            <a:r>
              <a:rPr lang="th-TH" b="1" dirty="0" smtClean="0"/>
              <a:t>ส่วนตัว ทำ</a:t>
            </a:r>
            <a:r>
              <a:rPr lang="th-TH" b="1" dirty="0"/>
              <a:t>ให้เกิดความเข้าใจผิดหรือเสียหาย</a:t>
            </a:r>
            <a:endParaRPr lang="en-US" sz="2800" b="1" dirty="0"/>
          </a:p>
        </p:txBody>
      </p:sp>
      <p:grpSp>
        <p:nvGrpSpPr>
          <p:cNvPr id="7" name="กลุ่ม 3"/>
          <p:cNvGrpSpPr>
            <a:grpSpLocks/>
          </p:cNvGrpSpPr>
          <p:nvPr/>
        </p:nvGrpSpPr>
        <p:grpSpPr bwMode="auto">
          <a:xfrm rot="20619291">
            <a:off x="849717" y="2460388"/>
            <a:ext cx="8072437" cy="804861"/>
            <a:chOff x="562336" y="5904936"/>
            <a:chExt cx="7643866" cy="844031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9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900" b="0" smtClean="0">
                <a:latin typeface="Angsana New" pitchFamily="18" charset="-34"/>
                <a:cs typeface="Angsana New" pitchFamily="18" charset="-34"/>
              </a:rPr>
              <a:t>การขายวิว</a:t>
            </a:r>
            <a:endParaRPr lang="en-US" sz="5900" b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5843" name="Picture 3" descr="00002_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777" b="10548"/>
          <a:stretch>
            <a:fillRect/>
          </a:stretch>
        </p:blipFill>
        <p:spPr>
          <a:xfrm>
            <a:off x="1000125" y="1857375"/>
            <a:ext cx="7142163" cy="4071938"/>
          </a:xfrm>
          <a:noFill/>
        </p:spPr>
      </p:pic>
      <p:grpSp>
        <p:nvGrpSpPr>
          <p:cNvPr id="9" name="กลุ่ม 3"/>
          <p:cNvGrpSpPr>
            <a:grpSpLocks/>
          </p:cNvGrpSpPr>
          <p:nvPr/>
        </p:nvGrpSpPr>
        <p:grpSpPr bwMode="auto">
          <a:xfrm rot="20619291">
            <a:off x="642938" y="2714626"/>
            <a:ext cx="8072437" cy="804861"/>
            <a:chOff x="562336" y="5904936"/>
            <a:chExt cx="7643866" cy="844031"/>
          </a:xfrm>
        </p:grpSpPr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11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600" b="0" smtClean="0">
                <a:latin typeface="Angsana New" pitchFamily="18" charset="-34"/>
                <a:cs typeface="Angsana New" pitchFamily="18" charset="-34"/>
              </a:rPr>
              <a:t>แคมฟร็อก (</a:t>
            </a:r>
            <a:r>
              <a:rPr lang="en-US" sz="6600" b="0" smtClean="0">
                <a:latin typeface="Angsana New" pitchFamily="18" charset="-34"/>
                <a:cs typeface="Angsana New" pitchFamily="18" charset="-34"/>
              </a:rPr>
              <a:t>Camfrog</a:t>
            </a:r>
            <a:r>
              <a:rPr lang="th-TH" sz="6600" b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6600" b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57610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โปรแกรมพูดคุย ติดกล้องถ่ายทอดภาพและเสียง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ผู้ใช้ในห้องจะมองเห็นว่าใครมีกล้องบ้าง </a:t>
            </a:r>
            <a:r>
              <a:rPr lang="th-TH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สามารถคลิกดูแต่ละกล้อง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ได้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มีเจ้าของห้อง หรือ ดีเจประจำห้อง คอยเปิดเพลง หรือเชิญชวนให้คลิกดูกล้องที่น่าสนใจ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ปกติ ใช้ในการเรียนรู้ เช่น การส่งภาพวิดีโอเทปกีฬา คอนเสิร์ต พิพิธภัณฑ์ มีประโยชน์มากสำหรับคนหูหนวกที่จะเรียนรู้จากภาพ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แต่ก็</a:t>
            </a:r>
            <a:r>
              <a:rPr lang="th-TH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มีผู้นำมาใช้ในการถ่ายทอดภาพงานปาร์ตี้ เซ็กซ์โชว์ สำเร็จความใคร่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 ใช้ไม่สร้างสรรค์</a:t>
            </a:r>
            <a:endParaRPr lang="en-US" sz="280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3796" name="Picture 9" descr="camf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1412875"/>
            <a:ext cx="1928812" cy="2185988"/>
          </a:xfrm>
          <a:noFill/>
        </p:spPr>
      </p:pic>
      <p:pic>
        <p:nvPicPr>
          <p:cNvPr id="33797" name="Picture 11" descr="camf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48488" y="3429000"/>
            <a:ext cx="1931987" cy="2187575"/>
          </a:xfrm>
          <a:noFill/>
        </p:spPr>
      </p:pic>
      <p:grpSp>
        <p:nvGrpSpPr>
          <p:cNvPr id="6" name="กลุ่ม 3"/>
          <p:cNvGrpSpPr>
            <a:grpSpLocks/>
          </p:cNvGrpSpPr>
          <p:nvPr/>
        </p:nvGrpSpPr>
        <p:grpSpPr bwMode="auto">
          <a:xfrm rot="20619291">
            <a:off x="642938" y="2714626"/>
            <a:ext cx="8072437" cy="804861"/>
            <a:chOff x="562336" y="5904936"/>
            <a:chExt cx="7643866" cy="844031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8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260350"/>
            <a:ext cx="8229600" cy="10080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ngsana New" pitchFamily="18" charset="-34"/>
                <a:cs typeface="Angsana New" pitchFamily="18" charset="-34"/>
              </a:rPr>
              <a:t>แฮคเกอร์ล้วงข้อมูล บัตรเติมเงิน</a:t>
            </a:r>
            <a:r>
              <a:rPr lang="th-TH" sz="400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smtClean="0">
                <a:latin typeface="Angsana New" pitchFamily="18" charset="-34"/>
                <a:cs typeface="Angsana New" pitchFamily="18" charset="-34"/>
              </a:rPr>
              <a:t>AIS สูญ</a:t>
            </a:r>
            <a:r>
              <a:rPr lang="th-TH" sz="400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smtClean="0">
                <a:latin typeface="Angsana New" pitchFamily="18" charset="-34"/>
                <a:cs typeface="Angsana New" pitchFamily="18" charset="-34"/>
              </a:rPr>
              <a:t>50</a:t>
            </a:r>
            <a:r>
              <a:rPr lang="th-TH" sz="400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smtClean="0">
                <a:latin typeface="Angsana New" pitchFamily="18" charset="-34"/>
                <a:cs typeface="Angsana New" pitchFamily="18" charset="-34"/>
              </a:rPr>
              <a:t>ล้าน</a:t>
            </a:r>
            <a:r>
              <a:rPr lang="en-US" sz="5400" smtClean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73437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นายทวีทรัพย์ ได้</a:t>
            </a:r>
            <a:r>
              <a:rPr lang="en-US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เจาะระบบคอมพิวเตอร์บริษัท เอไอเอส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 หนึ่งในบริษัทผู้ให้บริการเครือข่ายโทรศัพท์เคลื่อนที่ยักษ์ใหญ่ของประเทศไทย เข้าไป</a:t>
            </a:r>
            <a:r>
              <a:rPr lang="en-US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แก้ไขและเพิ่มเติมข้อมูลต่างๆ ในบัตรเติมเงิน แล้วนำไปขายให้กับบุคคลทั่วไปผ่านทางอินเทอร์เน็ต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โดยโฆษณาแบบ ป๊อปอัพแอด มีทั้งผู้ซื้อแบบตั้งโต๊ะโทร และรายย่อย โอนเงินผ่านบัญชีธนาคาร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บัตรเติมเงินราคา 100 บาท จำนวน 100 ใบ ก็จะแก้ไขเพิ่มเติมเข้าไปอีก 20 ใบ จากเดิม 100 บาท </a:t>
            </a:r>
            <a:r>
              <a:rPr lang="th-TH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แก้เป็น</a:t>
            </a:r>
            <a:r>
              <a:rPr lang="en-US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1,000 บาท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 บริษัทตรวจสอบพบข้อมูลบัตรเติมเงินผิดปกติย้อนหลังไปถึง 3 เดือน มูลค่าความเสียหายประมาณ 50 ล้านบาท</a:t>
            </a:r>
            <a:endParaRPr lang="th-TH" sz="28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นายทวีทรัพย์นี้ เคย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มีคดีเก่าเจาะระบบบริษัททรู 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แก้ไขบัตรเติมเงินออเรนจ์ในลักษณะเดียวกัน สร้างความ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เสียหายกว่า 105 ล้านบาท ทำให้รู้จักทั่วโลกในฐานะ “แฮคเกอร์มือ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1 ของไทย” ต่างชาติ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นำไป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เขียนเป็นหนังสือกรณีศึกษา “ปล้นเหยียบเมฆ” 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จัดอันดับคดีของนายทวีทรัพย์นี้ไว้ในอันดับ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3</a:t>
            </a:r>
            <a:endParaRPr lang="th-TH" sz="28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/>
          <a:lstStyle/>
          <a:p>
            <a:r>
              <a:rPr lang="th-TH" sz="2800" dirty="0" smtClean="0"/>
              <a:t>ที่มา </a:t>
            </a:r>
            <a:r>
              <a:rPr lang="en-US" sz="2800" dirty="0" smtClean="0"/>
              <a:t>: </a:t>
            </a:r>
            <a:r>
              <a:rPr lang="th-TH" sz="2800" dirty="0" smtClean="0"/>
              <a:t>สำนักงานสถิติแห่งชาติ</a:t>
            </a:r>
            <a:endParaRPr lang="th-TH" sz="3600" dirty="0"/>
          </a:p>
        </p:txBody>
      </p:sp>
      <p:pic>
        <p:nvPicPr>
          <p:cNvPr id="4" name="Content Placeholder 3" descr="sta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480720" cy="540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4800" smtClean="0">
                <a:cs typeface="Angsana New" pitchFamily="18" charset="-34"/>
              </a:rPr>
              <a:t>ขโมยโปรแกรม</a:t>
            </a:r>
            <a:endParaRPr lang="en-US" sz="4800" smtClean="0">
              <a:cs typeface="Angsana New" pitchFamily="18" charset="-34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5616575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3600" smtClean="0">
                <a:cs typeface="Angsana New" pitchFamily="18" charset="-34"/>
              </a:rPr>
              <a:t>เด็กหนุ่มอายุ 16 ปี </a:t>
            </a:r>
            <a:br>
              <a:rPr lang="th-TH" sz="3600" smtClean="0">
                <a:cs typeface="Angsana New" pitchFamily="18" charset="-34"/>
              </a:rPr>
            </a:br>
            <a:r>
              <a:rPr lang="th-TH" sz="3600" u="sng" smtClean="0">
                <a:solidFill>
                  <a:schemeClr val="hlink"/>
                </a:solidFill>
                <a:cs typeface="Angsana New" pitchFamily="18" charset="-34"/>
              </a:rPr>
              <a:t>เจาะระบบคอมพิวเตอร์</a:t>
            </a:r>
            <a:r>
              <a:rPr lang="th-TH" sz="3600" smtClean="0">
                <a:cs typeface="Angsana New" pitchFamily="18" charset="-34"/>
              </a:rPr>
              <a:t>นาซ่า </a:t>
            </a:r>
            <a:br>
              <a:rPr lang="th-TH" sz="3600" smtClean="0">
                <a:cs typeface="Angsana New" pitchFamily="18" charset="-34"/>
              </a:rPr>
            </a:br>
            <a:r>
              <a:rPr lang="th-TH" sz="3600" smtClean="0">
                <a:cs typeface="Angsana New" pitchFamily="18" charset="-34"/>
              </a:rPr>
              <a:t>ขโมยโปรแกรมมูลค่า 1.7 ล้านเหรียญ</a:t>
            </a:r>
            <a:br>
              <a:rPr lang="th-TH" sz="3600" smtClean="0">
                <a:cs typeface="Angsana New" pitchFamily="18" charset="-34"/>
              </a:rPr>
            </a:br>
            <a:r>
              <a:rPr lang="th-TH" sz="3600" smtClean="0">
                <a:cs typeface="Angsana New" pitchFamily="18" charset="-34"/>
              </a:rPr>
              <a:t>เขาไม่ใช่อาชญากรโดยสันดาน</a:t>
            </a:r>
            <a:br>
              <a:rPr lang="th-TH" sz="3600" smtClean="0">
                <a:cs typeface="Angsana New" pitchFamily="18" charset="-34"/>
              </a:rPr>
            </a:br>
            <a:r>
              <a:rPr lang="th-TH" sz="3600" smtClean="0">
                <a:cs typeface="Angsana New" pitchFamily="18" charset="-34"/>
              </a:rPr>
              <a:t>แต่ทำไป</a:t>
            </a:r>
            <a:r>
              <a:rPr lang="th-TH" sz="3600" u="sng" smtClean="0">
                <a:solidFill>
                  <a:schemeClr val="hlink"/>
                </a:solidFill>
                <a:cs typeface="Angsana New" pitchFamily="18" charset="-34"/>
              </a:rPr>
              <a:t>ด้วยทะนงว่าตนมีความรู้</a:t>
            </a:r>
            <a:r>
              <a:rPr lang="th-TH" sz="3600" smtClean="0">
                <a:cs typeface="Angsana New" pitchFamily="18" charset="-34"/>
              </a:rPr>
              <a:t>ความสามารถด้านคอมพิวเตอร์เหนือผู้อื่น</a:t>
            </a:r>
          </a:p>
        </p:txBody>
      </p:sp>
      <p:pic>
        <p:nvPicPr>
          <p:cNvPr id="343044" name="Picture 4" descr="hac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4005263"/>
            <a:ext cx="2111375" cy="2116137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cs typeface="Angsana New" pitchFamily="18" charset="-34"/>
              </a:rPr>
              <a:t>เกมออนไลน์ แข่งกันมีเซ็กซ์ พร้อมอุปกรณ์ช่วยตัวเอง</a:t>
            </a:r>
            <a:endParaRPr lang="en-US" smtClean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5554663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latin typeface="Angsana New" pitchFamily="18" charset="-34"/>
                <a:cs typeface="Angsana New" pitchFamily="18" charset="-34"/>
              </a:rPr>
              <a:t>  </a:t>
            </a:r>
            <a:r>
              <a:rPr lang="th-TH" sz="2400" b="1" smtClean="0">
                <a:latin typeface="Angsana New" pitchFamily="18" charset="-34"/>
                <a:cs typeface="Angsana New" pitchFamily="18" charset="-34"/>
              </a:rPr>
              <a:t>(พ.ค. 2551)</a:t>
            </a:r>
            <a:r>
              <a:rPr lang="en-US" sz="24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u="sng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เกมออนไลน์ที่ให้ผู้เล่นเลือกตัวละครว่าจะเป็นชาย หรือหญิง เป็นภาพการ์ตูนแอนิเมชั่น และเมื่อเล่นเกมพอไปเจอผู้เล่นที่เป็นเพศตรงกันข้ามก็สามารถที่จะมีเพศสัมพันธ์กันได้อย่างโจ๋งครึ่ม</a:t>
            </a:r>
            <a:r>
              <a:rPr lang="th-TH" sz="2400" b="1" smtClean="0">
                <a:latin typeface="Angsana New" pitchFamily="18" charset="-34"/>
                <a:cs typeface="Angsana New" pitchFamily="18" charset="-34"/>
              </a:rPr>
              <a:t> เพื่อเก็บคะแนน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2400" b="1" smtClean="0">
                <a:latin typeface="Angsana New" pitchFamily="18" charset="-34"/>
                <a:cs typeface="Angsana New" pitchFamily="18" charset="-34"/>
              </a:rPr>
              <a:t>ผู้เล่นจะสามารถบังคับให้ตัวละครของเรามีเซ็กส์ในท่าทาง</a:t>
            </a:r>
            <a:br>
              <a:rPr lang="th-TH" sz="2400" b="1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1" smtClean="0">
                <a:latin typeface="Angsana New" pitchFamily="18" charset="-34"/>
                <a:cs typeface="Angsana New" pitchFamily="18" charset="-34"/>
              </a:rPr>
              <a:t>ต่าง ๆ ได้ และยังเลือกสถานที่ในการมีเซ็กส์ได้ด้วย เช่น ในห้องนอน ในสวนสาธารณะ  ในรถไฟใต้ดิน การเล่นเกมนี้ยังมีอุปกรณ์เสริมที่มีลักษณะเป็นเครื่องช่วยตัวเองให้กับทั้งฝ่ายหญิงและฝ่ายชาย โดยเชื่อมต่อกับคอมพิวเตอร์ในระหว่างที่เล่นเกมนี้อยู่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2400" b="1" smtClean="0">
                <a:latin typeface="Angsana New" pitchFamily="18" charset="-34"/>
                <a:cs typeface="Angsana New" pitchFamily="18" charset="-34"/>
              </a:rPr>
              <a:t>หากจะเล่นเกมดังกล่าวจะต้องทำการดาวน์โหลดพร้อมลงทะเบียนผ่านทางเว็บไซต์ ซึ่งขณะนี้มีอยู่ </a:t>
            </a:r>
            <a:r>
              <a:rPr lang="en-US" sz="2400" b="1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400" b="1" smtClean="0">
                <a:latin typeface="Angsana New" pitchFamily="18" charset="-34"/>
                <a:cs typeface="Angsana New" pitchFamily="18" charset="-34"/>
              </a:rPr>
              <a:t> ภาษา คือ ภาษาเกาหลี ญี่ปุ่น และอังกฤษ</a:t>
            </a:r>
            <a:r>
              <a:rPr lang="en-US" sz="2400" b="1" smtClean="0">
                <a:latin typeface="Angsana New" pitchFamily="18" charset="-34"/>
                <a:cs typeface="Angsana New" pitchFamily="18" charset="-34"/>
              </a:rPr>
              <a:t> </a:t>
            </a:r>
            <a:endParaRPr lang="th-TH" sz="24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sz="24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ในเกาหลี เกมนี้ได้รับการจัดระดับให้กับผู้เล่นอายุ </a:t>
            </a:r>
            <a:r>
              <a:rPr lang="en-US" sz="24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18 </a:t>
            </a:r>
            <a:r>
              <a:rPr lang="th-TH" sz="24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ปีขึ้นไป แต่มีผู้นำเข้ามาเล่นในเมืองไทย โดยไร้การควบคุม</a:t>
            </a:r>
            <a:r>
              <a:rPr lang="en-US" sz="2400" b="1" smtClean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pic>
        <p:nvPicPr>
          <p:cNvPr id="7172" name="Picture 4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2684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07906_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0438"/>
            <a:ext cx="30130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6600" b="0" smtClean="0">
                <a:cs typeface="Angsana New" pitchFamily="18" charset="-34"/>
              </a:rPr>
              <a:t>เกมคอมพิวเตอร์</a:t>
            </a:r>
            <a:r>
              <a:rPr lang="en-US" sz="6600" b="0" smtClean="0">
                <a:cs typeface="Angsana New" pitchFamily="18" charset="-34"/>
              </a:rPr>
              <a:t>/</a:t>
            </a:r>
            <a:r>
              <a:rPr lang="th-TH" sz="6600" b="0" smtClean="0">
                <a:cs typeface="Angsana New" pitchFamily="18" charset="-34"/>
              </a:rPr>
              <a:t>ออนไลน์</a:t>
            </a:r>
            <a:endParaRPr lang="en-US" sz="6600" b="0" smtClean="0">
              <a:cs typeface="Angsana New" pitchFamily="18" charset="-34"/>
            </a:endParaRPr>
          </a:p>
        </p:txBody>
      </p:sp>
      <p:pic>
        <p:nvPicPr>
          <p:cNvPr id="342019" name="Picture 3" descr="Doom 3 for PC screenshot 1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349500"/>
            <a:ext cx="2914650" cy="2185988"/>
          </a:xfrm>
          <a:noFill/>
        </p:spPr>
      </p:pic>
      <p:pic>
        <p:nvPicPr>
          <p:cNvPr id="342020" name="Picture 4" descr="Grand Theft Auto: San Andreas for PlayStation 2 screenshot 2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700213"/>
            <a:ext cx="3097213" cy="2000250"/>
          </a:xfrm>
          <a:noFill/>
        </p:spPr>
      </p:pic>
      <p:pic>
        <p:nvPicPr>
          <p:cNvPr id="342021" name="Picture 5" descr="Tekken 4 for PlayStation 2 screenshot 4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412875"/>
            <a:ext cx="2693987" cy="1885950"/>
          </a:xfrm>
          <a:noFill/>
        </p:spPr>
      </p:pic>
      <p:pic>
        <p:nvPicPr>
          <p:cNvPr id="342022" name="Picture 6" descr="Ragnarok Online for PC screenshot 2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19700" y="3860800"/>
            <a:ext cx="2916238" cy="2187575"/>
          </a:xfrm>
          <a:noFill/>
        </p:spPr>
      </p:pic>
      <p:pic>
        <p:nvPicPr>
          <p:cNvPr id="342023" name="Picture 7" descr="Final Fantasy XII for PlayStation 2 screenshot 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005263"/>
            <a:ext cx="30257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348038" y="5229225"/>
            <a:ext cx="1800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cs typeface="Angsana New" pitchFamily="18" charset="-34"/>
              </a:rPr>
              <a:t>ผจญภัย </a:t>
            </a:r>
            <a:br>
              <a:rPr lang="th-TH" sz="2800" b="1">
                <a:cs typeface="Angsana New" pitchFamily="18" charset="-34"/>
              </a:rPr>
            </a:br>
            <a:r>
              <a:rPr lang="th-TH" sz="2800" b="1">
                <a:cs typeface="Angsana New" pitchFamily="18" charset="-34"/>
              </a:rPr>
              <a:t>จินตนาการ</a:t>
            </a:r>
            <a:endParaRPr lang="en-US" sz="2800" b="1">
              <a:cs typeface="Angsana New" pitchFamily="18" charset="-34"/>
            </a:endParaRP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6877050" y="6092825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cs typeface="Angsana New" pitchFamily="18" charset="-34"/>
              </a:rPr>
              <a:t>เข้าสังคม</a:t>
            </a:r>
            <a:r>
              <a:rPr lang="en-US" sz="2800" b="1">
                <a:cs typeface="Angsana New" pitchFamily="18" charset="-34"/>
              </a:rPr>
              <a:t>/</a:t>
            </a:r>
            <a:r>
              <a:rPr lang="th-TH" sz="2800" b="1">
                <a:cs typeface="Angsana New" pitchFamily="18" charset="-34"/>
              </a:rPr>
              <a:t>หมู่พวก</a:t>
            </a:r>
            <a:endParaRPr lang="en-US" sz="2800" b="1">
              <a:cs typeface="Angsana New" pitchFamily="18" charset="-34"/>
            </a:endParaRPr>
          </a:p>
        </p:txBody>
      </p:sp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6156325" y="836613"/>
            <a:ext cx="2987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cs typeface="Angsana New" pitchFamily="18" charset="-34"/>
              </a:rPr>
              <a:t>ผิดเป็นถูก</a:t>
            </a:r>
            <a:br>
              <a:rPr lang="th-TH" sz="2800" b="1">
                <a:cs typeface="Angsana New" pitchFamily="18" charset="-34"/>
              </a:rPr>
            </a:br>
            <a:r>
              <a:rPr lang="th-TH" sz="2800" b="1">
                <a:cs typeface="Angsana New" pitchFamily="18" charset="-34"/>
              </a:rPr>
              <a:t>สับสนในศีลธรรม</a:t>
            </a:r>
            <a:r>
              <a:rPr lang="en-US" sz="2800" b="1">
                <a:cs typeface="Angsana New" pitchFamily="18" charset="-34"/>
              </a:rPr>
              <a:t>/</a:t>
            </a:r>
            <a:r>
              <a:rPr lang="th-TH" sz="2800" b="1">
                <a:cs typeface="Angsana New" pitchFamily="18" charset="-34"/>
              </a:rPr>
              <a:t>จริยธรรม</a:t>
            </a:r>
            <a:endParaRPr lang="en-US" sz="2800" b="1">
              <a:cs typeface="Angsana New" pitchFamily="18" charset="-34"/>
            </a:endParaRP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3132138" y="1268413"/>
            <a:ext cx="1584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cs typeface="Angsana New" pitchFamily="18" charset="-34"/>
              </a:rPr>
              <a:t>ก้าวร้าว </a:t>
            </a:r>
            <a:br>
              <a:rPr lang="th-TH" sz="2800" b="1">
                <a:cs typeface="Angsana New" pitchFamily="18" charset="-34"/>
              </a:rPr>
            </a:br>
            <a:r>
              <a:rPr lang="th-TH" sz="2800" b="1">
                <a:cs typeface="Angsana New" pitchFamily="18" charset="-34"/>
              </a:rPr>
              <a:t>รุนแรง เลือด</a:t>
            </a:r>
            <a:endParaRPr lang="en-US" sz="2800" b="1">
              <a:cs typeface="Angsana New" pitchFamily="18" charset="-34"/>
            </a:endParaRPr>
          </a:p>
        </p:txBody>
      </p:sp>
      <p:pic>
        <p:nvPicPr>
          <p:cNvPr id="44044" name="Picture 12" descr="Loav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75" y="2852738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กลุ่ม 3"/>
          <p:cNvGrpSpPr>
            <a:grpSpLocks/>
          </p:cNvGrpSpPr>
          <p:nvPr/>
        </p:nvGrpSpPr>
        <p:grpSpPr bwMode="auto">
          <a:xfrm rot="20619291">
            <a:off x="633693" y="2892435"/>
            <a:ext cx="8072437" cy="804861"/>
            <a:chOff x="562336" y="5904936"/>
            <a:chExt cx="7643866" cy="844031"/>
          </a:xfrm>
        </p:grpSpPr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15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4" grpId="0"/>
      <p:bldP spid="342025" grpId="0"/>
      <p:bldP spid="342026" grpId="0"/>
      <p:bldP spid="3420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2800" b="1" dirty="0" smtClean="0"/>
              <a:t>เยาวชนวัย 14 ปี ติดเกมออนไลน์อย่างหนัก เล่นเยอะจนเงินหมด ตั้งแกงค์ขโมยรถ สุดท้ายตำรวจจับ</a:t>
            </a:r>
            <a:endParaRPr lang="th-TH" sz="3600" dirty="0" smtClean="0"/>
          </a:p>
        </p:txBody>
      </p:sp>
      <p:sp>
        <p:nvSpPr>
          <p:cNvPr id="2150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71487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3200" dirty="0" smtClean="0"/>
              <a:t>(</a:t>
            </a:r>
            <a:r>
              <a:rPr lang="th-TH" sz="3200" dirty="0" smtClean="0"/>
              <a:t>มค. </a:t>
            </a:r>
            <a:r>
              <a:rPr lang="en-US" sz="3200" dirty="0" smtClean="0"/>
              <a:t>2555) </a:t>
            </a:r>
            <a:r>
              <a:rPr lang="th-TH" sz="3200" dirty="0" smtClean="0"/>
              <a:t>มีรายงานว่า ตำรวจจาก สภ.ช้างเผือก อ.เมือง จ.เชียงใหม่ ได้จับกุม ด.ช.บาส ( นามสมมุติ) อายุ 14 ปี , ด.ช.หนึ่ง ( นามสมมุติ ) อายุ 14 ปี และนายนิค ( นามสมมุติ ) อายุ 16 ปี พร้อมกับของกลาง รถจักรยานยนต์ยี่ห้อ คาวาซากิ รุ่น เคเอสอาร์ และ จักรยานยนต์ยี่ห้อฮอนด้า รุ่นไอคอน ซึ่งทั้ง 3 คน มีพฤติกรรมขโมยรถจักรยานยนต์ โดยตระเวนก่อเหตุไปทั่วเมืองเชียงใหม่ และตำรวจได้แจ้งข้อหา ร่วมกันขโมยทรัพย์ในเวลากลางคืน</a:t>
            </a:r>
          </a:p>
          <a:p>
            <a:pPr eaLnBrk="1" hangingPunct="1"/>
            <a:r>
              <a:rPr lang="th-TH" sz="3200" dirty="0" smtClean="0"/>
              <a:t>เยาวชนทั้งหมดติดเกมออนไลน์อย่างหนัก ต้องเล่นอย่างน้อยวันละประมาณ 10 ชั่วโมง ระยะหลังเงินหมด จึงตระเวนขโมยรถจักรยานยนต์ตามหอพัก โดยเมื่อขโมยมาได้ ก็จะถอดป้ายทะเบียนทิ้ง เพื่อรอขาย</a:t>
            </a:r>
            <a:endParaRPr lang="th-TH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5175"/>
            <a:ext cx="6192838" cy="52451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ko-KR" u="sng" smtClean="0">
                <a:solidFill>
                  <a:srgbClr val="FFFF00"/>
                </a:solidFill>
                <a:cs typeface="Angsana New" pitchFamily="18" charset="-34"/>
              </a:rPr>
              <a:t>ลิม เด็กชายชาวเกาหลีอายุ 12 ขวบ เป็นฮีโร่ใน</a:t>
            </a:r>
            <a:br>
              <a:rPr lang="th-TH" altLang="ko-KR" u="sng" smtClean="0">
                <a:solidFill>
                  <a:srgbClr val="FFFF00"/>
                </a:solidFill>
                <a:cs typeface="Angsana New" pitchFamily="18" charset="-34"/>
              </a:rPr>
            </a:br>
            <a:r>
              <a:rPr lang="th-TH" altLang="ko-KR" u="sng" smtClean="0">
                <a:solidFill>
                  <a:srgbClr val="FFFF00"/>
                </a:solidFill>
                <a:cs typeface="Angsana New" pitchFamily="18" charset="-34"/>
              </a:rPr>
              <a:t>เกมลินเนจ </a:t>
            </a:r>
            <a:r>
              <a:rPr lang="en-US" altLang="ko-KR" u="sng" smtClean="0">
                <a:solidFill>
                  <a:srgbClr val="FFFF00"/>
                </a:solidFill>
                <a:ea typeface="Gulim" pitchFamily="34" charset="-127"/>
                <a:cs typeface="Angsana New" pitchFamily="18" charset="-34"/>
              </a:rPr>
              <a:t>(Lineage) </a:t>
            </a:r>
            <a:r>
              <a:rPr lang="th-TH" altLang="ko-KR" u="sng" smtClean="0">
                <a:solidFill>
                  <a:srgbClr val="FFFF00"/>
                </a:solidFill>
                <a:cs typeface="Angsana New" pitchFamily="18" charset="-34"/>
              </a:rPr>
              <a:t>แต่ในโลกแห่งความเป็นจริง เขาขโมยเงิน 16,000 เหรียญจากพ่อแล้วหนีออกจากบ้าน</a:t>
            </a:r>
            <a:r>
              <a:rPr lang="th-TH" altLang="ko-KR" smtClean="0">
                <a:cs typeface="Angsana New" pitchFamily="18" charset="-34"/>
              </a:rPr>
              <a:t> ตำรวจจับลิมได้ที่ไซเบอร์คาเฟ่ในเมือง</a:t>
            </a:r>
            <a:br>
              <a:rPr lang="th-TH" altLang="ko-KR" smtClean="0">
                <a:cs typeface="Angsana New" pitchFamily="18" charset="-34"/>
              </a:rPr>
            </a:br>
            <a:r>
              <a:rPr lang="th-TH" altLang="ko-KR" smtClean="0">
                <a:cs typeface="Angsana New" pitchFamily="18" charset="-34"/>
              </a:rPr>
              <a:t>ปูซาน เมืองท่าของเกาหลีใต้ เขาพยายามแลกเช็คและโอนเงิน 300 เหรียญไปให้เพื่อนเพื่อซื้อไอเท็มเกม </a:t>
            </a:r>
            <a:r>
              <a:rPr lang="en-US" altLang="ko-KR" smtClean="0">
                <a:ea typeface="Gulim" pitchFamily="34" charset="-127"/>
              </a:rPr>
              <a:t>(Game Items)</a:t>
            </a:r>
            <a:r>
              <a:rPr lang="th-TH" altLang="ko-KR" smtClean="0">
                <a:cs typeface="Angsana New" pitchFamily="18" charset="-34"/>
              </a:rPr>
              <a:t> กรณีของลิม เป็นตัวอย่างของปัญหาทางสังคมที่เกิดขึ้นจากการเติบโตของเครือข่ายบรอดแบนด์และตลาดเกมในเกาหลี ซึ่งประมาณการว่าอาจมีมูลค่าสูงถึง 420 ล้านเหรียญ</a:t>
            </a:r>
            <a:r>
              <a:rPr lang="en-US" altLang="ko-KR" smtClean="0">
                <a:ea typeface="Gulim" pitchFamily="34" charset="-127"/>
              </a:rPr>
              <a:t>/</a:t>
            </a:r>
            <a:r>
              <a:rPr lang="th-TH" altLang="ko-KR" smtClean="0">
                <a:cs typeface="Angsana New" pitchFamily="18" charset="-34"/>
              </a:rPr>
              <a:t>ปี</a:t>
            </a:r>
            <a:endParaRPr lang="en-US" smtClean="0"/>
          </a:p>
        </p:txBody>
      </p:sp>
      <p:pic>
        <p:nvPicPr>
          <p:cNvPr id="46083" name="Picture 4" descr="1177404911_01_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688" y="1557338"/>
            <a:ext cx="2411412" cy="2366962"/>
          </a:xfrm>
          <a:noFill/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smtClean="0">
                <a:cs typeface="Angsana New" pitchFamily="18" charset="-34"/>
              </a:rPr>
              <a:t>เล่นเกมจนเสียคน</a:t>
            </a:r>
            <a:endParaRPr lang="en-US" sz="5400" smtClean="0">
              <a:cs typeface="Angsana New" pitchFamily="18" charset="-34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12875"/>
            <a:ext cx="7199313" cy="4924425"/>
          </a:xfrm>
        </p:spPr>
        <p:txBody>
          <a:bodyPr/>
          <a:lstStyle/>
          <a:p>
            <a:pPr indent="20638" algn="ctr" eaLnBrk="1" hangingPunct="1">
              <a:buFont typeface="Wingdings" pitchFamily="2" charset="2"/>
              <a:buNone/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ลูกชายคุณตั๊กอายุ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12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ปี เริ่มเล่นเกมออนไลน์มาตั้งแต่ มี.ค.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2547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โดยเริ่มแรกคุณตั๊กเป็นผู้ลงทะเบียนให้เล่นเอง แต่พอเล่นไปได้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2-3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เดือน พฤติกรรมเปลี่ยนไป เดือนที่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นิสัยเสียไปเลย</a:t>
            </a:r>
          </a:p>
          <a:p>
            <a:pPr indent="20638" algn="ctr"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เมื่อติดเกม เขาเริ่มพูดปด ขโมยเงิน ขอเงินทุกวัน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เอาแต่เล่นเกมอย่างเดียว ไม่อาบน้ำ ไม่กินข้าว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กินแต่เป๊ปซี่ จนผอมลงมาก ไหล่งองุ้ม เขาจะขอไปอยู่บ้านเพื่อนทุกอาทิตย์ พออาทิตย์ที่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ก็ลืมบ้านตัวเองไปเลย กลับมาเที่ยงคืนบ้าง ตี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บ้าง หรือไม่กลับมาเลย </a:t>
            </a:r>
            <a:r>
              <a:rPr lang="th-TH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จากเดิมที่การเรียนดีมาก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เคยสอบเลขได้คะแนนเต็มร้อย </a:t>
            </a:r>
            <a:r>
              <a:rPr lang="th-TH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ตอนนี้ก็ตกหมด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 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4800" smtClean="0">
                <a:cs typeface="Angsana New" pitchFamily="18" charset="-34"/>
              </a:rPr>
              <a:t>เด็ก ม. </a:t>
            </a:r>
            <a:r>
              <a:rPr lang="en-US" sz="4800" smtClean="0">
                <a:cs typeface="Angsana New" pitchFamily="18" charset="-34"/>
              </a:rPr>
              <a:t>6 </a:t>
            </a:r>
            <a:r>
              <a:rPr lang="th-TH" sz="4800" smtClean="0">
                <a:cs typeface="Angsana New" pitchFamily="18" charset="-34"/>
              </a:rPr>
              <a:t>ฆ่าคน เลียนแบบเกม</a:t>
            </a:r>
            <a:endParaRPr lang="en-US" sz="4800" smtClean="0">
              <a:cs typeface="Angsana New" pitchFamily="18" charset="-34"/>
            </a:endParaRPr>
          </a:p>
        </p:txBody>
      </p:sp>
      <p:pic>
        <p:nvPicPr>
          <p:cNvPr id="489476" name="Picture 4" descr="Grand Theft Auto: San Andreas for PlayStation 2 screenshot 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788" y="4652963"/>
            <a:ext cx="30972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268413"/>
            <a:ext cx="5761038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cs typeface="Angsana New" pitchFamily="18" charset="-34"/>
              </a:rPr>
              <a:t>(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ส.ค.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2551</a:t>
            </a:r>
            <a:r>
              <a:rPr lang="en-US" sz="2800" b="1" smtClean="0">
                <a:cs typeface="Angsana New" pitchFamily="18" charset="-34"/>
              </a:rPr>
              <a:t>) </a:t>
            </a:r>
            <a:r>
              <a:rPr lang="th-TH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นายพลวัฒน์ อายุ </a:t>
            </a:r>
            <a:r>
              <a:rPr lang="en-US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18</a:t>
            </a:r>
            <a:r>
              <a:rPr lang="th-TH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ปี นักเรียน ม</a:t>
            </a:r>
            <a:r>
              <a:rPr lang="en-US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.6</a:t>
            </a:r>
            <a:r>
              <a:rPr lang="th-TH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ซึ่งเล่นเกม </a:t>
            </a:r>
            <a:r>
              <a:rPr lang="en-US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GTA </a:t>
            </a:r>
            <a:r>
              <a:rPr lang="th-TH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เป็นประจำ ปกติพ่อแม่ให้เงินใช้วันละ </a:t>
            </a:r>
            <a:r>
              <a:rPr lang="en-US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100</a:t>
            </a:r>
            <a:r>
              <a:rPr lang="th-TH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บาทไม่ค่อยพอใช้ จึงคิดจะเลียนแบบวิธีหาเงินในเกม โดยการปล้นจี้ เพราะคิดว่าทำไม่ยาก</a:t>
            </a:r>
            <a:r>
              <a:rPr lang="th-TH" sz="2800" b="1" smtClean="0">
                <a:cs typeface="Angsana New" pitchFamily="18" charset="-34"/>
              </a:rPr>
              <a:t> ก่อนวันเกิดเหตุไปซื้อมีดปอกผลไม้ </a:t>
            </a:r>
            <a:r>
              <a:rPr lang="en-US" sz="2800" b="1" smtClean="0">
                <a:cs typeface="Angsana New" pitchFamily="18" charset="-34"/>
              </a:rPr>
              <a:t>2</a:t>
            </a:r>
            <a:r>
              <a:rPr lang="th-TH" sz="2800" b="1" smtClean="0">
                <a:cs typeface="Angsana New" pitchFamily="18" charset="-34"/>
              </a:rPr>
              <a:t> ด้าม และไปดูลาดเลาหาสถานที่เปลี่ยว เพื่อหวังลวงแท็กซี่มาจี้ชิงทรัพย์ วันเกิดเหตุคนขับแท็กซี่ชื่อนายควร </a:t>
            </a:r>
            <a:r>
              <a:rPr lang="th-TH" sz="2800" b="1" u="sng" smtClean="0">
                <a:solidFill>
                  <a:srgbClr val="FFFF00"/>
                </a:solidFill>
                <a:cs typeface="Angsana New" pitchFamily="18" charset="-34"/>
              </a:rPr>
              <a:t>ผู้เคราะห์ร้ายเป็นชายอายุ </a:t>
            </a:r>
            <a:r>
              <a:rPr lang="en-US" sz="2800" b="1" u="sng" smtClean="0">
                <a:solidFill>
                  <a:srgbClr val="FFFF00"/>
                </a:solidFill>
                <a:cs typeface="Angsana New" pitchFamily="18" charset="-34"/>
              </a:rPr>
              <a:t>50</a:t>
            </a:r>
            <a:r>
              <a:rPr lang="th-TH" sz="2800" b="1" u="sng" smtClean="0">
                <a:solidFill>
                  <a:srgbClr val="FFFF00"/>
                </a:solidFill>
                <a:cs typeface="Angsana New" pitchFamily="18" charset="-34"/>
              </a:rPr>
              <a:t> ปี </a:t>
            </a:r>
            <a:br>
              <a:rPr lang="th-TH" sz="2800" b="1" u="sng" smtClean="0">
                <a:solidFill>
                  <a:srgbClr val="FFFF00"/>
                </a:solidFill>
                <a:cs typeface="Angsana New" pitchFamily="18" charset="-34"/>
              </a:rPr>
            </a:br>
            <a:r>
              <a:rPr lang="th-TH" sz="2800" b="1" u="sng" smtClean="0">
                <a:solidFill>
                  <a:srgbClr val="FFFF00"/>
                </a:solidFill>
                <a:cs typeface="Angsana New" pitchFamily="18" charset="-34"/>
              </a:rPr>
              <a:t>แต่เกิดการต่อสู้ขัดขืนจึงแทงจนเสียชีวิต </a:t>
            </a:r>
            <a:br>
              <a:rPr lang="th-TH" sz="2800" b="1" u="sng" smtClean="0">
                <a:solidFill>
                  <a:srgbClr val="FFFF00"/>
                </a:solidFill>
                <a:cs typeface="Angsana New" pitchFamily="18" charset="-34"/>
              </a:rPr>
            </a:br>
            <a:r>
              <a:rPr lang="th-TH" sz="2800" b="1" u="sng" smtClean="0">
                <a:solidFill>
                  <a:srgbClr val="FFFF00"/>
                </a:solidFill>
                <a:cs typeface="Angsana New" pitchFamily="18" charset="-34"/>
              </a:rPr>
              <a:t>และพยายามขับรถหนีทั้งที่ขับรถไม่เป็น</a:t>
            </a:r>
            <a:endParaRPr lang="en-US" sz="2800" smtClean="0"/>
          </a:p>
        </p:txBody>
      </p:sp>
      <p:pic>
        <p:nvPicPr>
          <p:cNvPr id="6" name="Picture 5" descr="ปล้นรถ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429292" cy="13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ปล้นรถ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2435225" cy="144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4800" smtClean="0">
                <a:cs typeface="Angsana New" pitchFamily="18" charset="-34"/>
              </a:rPr>
              <a:t>กามเทพไฮเทค</a:t>
            </a:r>
            <a:endParaRPr lang="en-US" sz="4800" smtClean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343775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(ก.พ. 2551) เมืองไทยยุคนี้ </a:t>
            </a:r>
            <a:r>
              <a:rPr lang="th-TH" sz="2800" b="1" u="sng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การหาคู่ออนไลน์ เริ่มบูม อาจมาจากไลฟ์สไตล์ของคนยุคนี้ ที่เปลี่ยนไป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คือใช้เวลาทำงานมากขึ้นจนขาดเวลาสานสัมพันธ์กับเพื่อนและคนรอบข้าง คนหนุ่มสาววัยทำงานที่ใช้เวลาบนโลกไซเบอร์มากขึ้น ทำให้เน็ตเข้ามามีบทบาทมากอย่างที่เห็น </a:t>
            </a:r>
            <a:endParaRPr lang="en-US" sz="28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เว็บไซต์สื่อรักออนไลน์ เปิดเผยข้อมูลว่า สมาชิกเว็บไซต์จะบอกอย่างชัดเจนว่า ต้องการหาคู่หรือหาเพื่อน โพสต์รูป และให้รายละเอียดเกี่ยวกับตนเองอย่างเต็มที่ โดยในส่วนนี้ มีมากถึง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25%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ของผู้ใช้บริการ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สมาชิกเว็บหาคู่ กล่าวว่า </a:t>
            </a:r>
            <a:r>
              <a:rPr lang="th-TH" sz="2800" b="1" u="sng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สื่อรักออนไลน์ เป็นทางเลือกที่ง่ายในการทำความรู้จักกับใครสักคน เรารู้จักพื้นฐานนิสัยอีกฝ่ายจากสิ่งที่เขาเขียนเล่ามา ทำให้เลือกคนคุยที่มีนิสัยหรือความคิดเห็นในทางเดียวกัน เป็นทางเลือกที่ดีสำหรับคนขี้อาย ไม่กล้าพูด </a:t>
            </a:r>
            <a:r>
              <a:rPr lang="en-US" sz="2800" b="1" u="sng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u="sng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เว็บจับคู่ก็น่าจะมีทั้งข้อดีข้อเสีย มีทั้งคนจริงใจ หรือที่อาจสร้างภาพหลอกลวง ผู้ใช้ต้องพิจารณาถ้วนถี่รอบคอบเอาเอง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0" smtClean="0">
                <a:cs typeface="Angsana New" pitchFamily="18" charset="-34"/>
              </a:rPr>
              <a:t>ข้อเท็จจริงจากต่างประเทศ</a:t>
            </a:r>
            <a:endParaRPr lang="en-US" sz="5400" b="0" smtClean="0">
              <a:cs typeface="Angsana New" pitchFamily="18" charset="-34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42791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b="1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4000" b="1" smtClean="0">
                <a:latin typeface="Angsana New" pitchFamily="18" charset="-34"/>
                <a:cs typeface="Angsana New" pitchFamily="18" charset="-34"/>
              </a:rPr>
              <a:t>ใน </a:t>
            </a:r>
            <a:r>
              <a:rPr lang="en-US" sz="4000" b="1" smtClean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4000" b="1" smtClean="0">
                <a:latin typeface="Angsana New" pitchFamily="18" charset="-34"/>
                <a:cs typeface="Angsana New" pitchFamily="18" charset="-34"/>
              </a:rPr>
              <a:t> ของเด็กที่เล่นแช็ตรูม เคยถูกชักชวนให้มีเพศสัมพันธ์</a:t>
            </a:r>
            <a:endParaRPr lang="en-US" sz="40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smtClean="0"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sz="4000" b="1" smtClean="0">
                <a:latin typeface="Angsana New" pitchFamily="18" charset="-34"/>
                <a:cs typeface="Angsana New" pitchFamily="18" charset="-34"/>
              </a:rPr>
              <a:t>ใน </a:t>
            </a:r>
            <a:r>
              <a:rPr lang="en-US" sz="4000" b="1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th-TH" sz="4000" b="1" smtClean="0">
                <a:latin typeface="Angsana New" pitchFamily="18" charset="-34"/>
                <a:cs typeface="Angsana New" pitchFamily="18" charset="-34"/>
              </a:rPr>
              <a:t> ของเด็กอายุ</a:t>
            </a:r>
            <a:r>
              <a:rPr lang="en-US" sz="4000" b="1" smtClean="0">
                <a:latin typeface="Angsana New" pitchFamily="18" charset="-34"/>
                <a:cs typeface="Angsana New" pitchFamily="18" charset="-34"/>
              </a:rPr>
              <a:t> 9 </a:t>
            </a:r>
            <a:r>
              <a:rPr lang="th-TH" sz="4000" b="1" smtClean="0">
                <a:latin typeface="Angsana New" pitchFamily="18" charset="-34"/>
                <a:cs typeface="Angsana New" pitchFamily="18" charset="-34"/>
              </a:rPr>
              <a:t>ถึง</a:t>
            </a:r>
            <a:r>
              <a:rPr lang="en-US" sz="4000" b="1" smtClean="0">
                <a:latin typeface="Angsana New" pitchFamily="18" charset="-34"/>
                <a:cs typeface="Angsana New" pitchFamily="18" charset="-34"/>
              </a:rPr>
              <a:t> 16 </a:t>
            </a:r>
            <a:r>
              <a:rPr lang="th-TH" sz="4000" b="1" smtClean="0">
                <a:latin typeface="Angsana New" pitchFamily="18" charset="-34"/>
                <a:cs typeface="Angsana New" pitchFamily="18" charset="-34"/>
              </a:rPr>
              <a:t>ปีเคยดูสื่อลามกในเน็ต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smtClean="0">
                <a:latin typeface="Angsana New" pitchFamily="18" charset="-34"/>
                <a:cs typeface="Angsana New" pitchFamily="18" charset="-34"/>
              </a:rPr>
              <a:t>25% </a:t>
            </a:r>
            <a:r>
              <a:rPr lang="th-TH" sz="4000" b="1" smtClean="0">
                <a:latin typeface="Angsana New" pitchFamily="18" charset="-34"/>
                <a:cs typeface="Angsana New" pitchFamily="18" charset="-34"/>
              </a:rPr>
              <a:t>ของเด็กที่ถูกชักชวนให้มีเพศสัมพันธ์กล้าบอกพ่อแม่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z="4000" b="1" smtClean="0">
                <a:latin typeface="Angsana New" pitchFamily="18" charset="-34"/>
                <a:cs typeface="Angsana New" pitchFamily="18" charset="-34"/>
              </a:rPr>
              <a:t>ชื่อเหล่านี้ เมื่อหาใน </a:t>
            </a:r>
            <a:r>
              <a:rPr lang="en-US" sz="4000" b="1" smtClean="0">
                <a:latin typeface="Angsana New" pitchFamily="18" charset="-34"/>
                <a:cs typeface="Angsana New" pitchFamily="18" charset="-34"/>
              </a:rPr>
              <a:t> search engine </a:t>
            </a:r>
            <a:r>
              <a:rPr lang="th-TH" sz="4000" b="1" smtClean="0">
                <a:latin typeface="Angsana New" pitchFamily="18" charset="-34"/>
                <a:cs typeface="Angsana New" pitchFamily="18" charset="-34"/>
              </a:rPr>
              <a:t> อาจนำไปสู่เว็บไซต์ลามก </a:t>
            </a:r>
            <a:r>
              <a:rPr lang="en-US" sz="4000" b="1" smtClean="0">
                <a:latin typeface="Angsana New" pitchFamily="18" charset="-34"/>
                <a:cs typeface="Angsana New" pitchFamily="18" charset="-34"/>
              </a:rPr>
              <a:t>– Disney, Action Man, Barbie, Pokemon, ESPN, Alice, My Little Pony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cs typeface="Angsana New" pitchFamily="18" charset="-34"/>
              </a:rPr>
              <a:t>ยิงเพื่อนนักเรียนดับ เลียนแบบคลิปยูทิวบ์</a:t>
            </a:r>
            <a:endParaRPr lang="en-US" smtClean="0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7343775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พ.ย. </a:t>
            </a:r>
            <a:r>
              <a:rPr lang="en-US" sz="3600" b="1" smtClean="0">
                <a:latin typeface="Angsana New" pitchFamily="18" charset="-34"/>
                <a:cs typeface="Angsana New" pitchFamily="18" charset="-34"/>
              </a:rPr>
              <a:t>2550) </a:t>
            </a: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นักเรียนฟินแลนด์วัย </a:t>
            </a:r>
            <a:r>
              <a:rPr lang="en-US" sz="3600" b="1" smtClean="0">
                <a:latin typeface="Angsana New" pitchFamily="18" charset="-34"/>
                <a:cs typeface="Angsana New" pitchFamily="18" charset="-34"/>
              </a:rPr>
              <a:t>18</a:t>
            </a: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 ปี บุกยิงเพื่อนร่วมสถาบันตาย </a:t>
            </a:r>
            <a:r>
              <a:rPr lang="en-US" sz="3600" b="1" smtClean="0"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 คน บาดเจ็บกว่าอีกสิบราย ก่อนยิงตัวตายตาม 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ตำรวจกำลังวิเคราะห์คลิปวิดีโอในเว็บไซต์</a:t>
            </a:r>
            <a:r>
              <a:rPr lang="en-US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YouTube</a:t>
            </a:r>
            <a:r>
              <a:rPr lang="th-TH" sz="36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เพื่อหาแรงจูงใจของการก่อเหตุ</a:t>
            </a:r>
            <a:endParaRPr lang="en-US" sz="3600" b="1" u="sng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defRPr/>
            </a:pP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ศาตราจารย์ด้านจิตวิทยา เตือนว่า เหตุการณ์ดังกล่าวอาจก่อให้เกิดการเลียนแบบในประเทศต่างๆ ทั่วโลก </a:t>
            </a:r>
            <a:r>
              <a:rPr lang="th-TH" sz="3600" b="1" u="sng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เว็บไซต์</a:t>
            </a:r>
            <a:r>
              <a:rPr lang="en-US" sz="3600" b="1" u="sng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 YouTube </a:t>
            </a:r>
            <a:r>
              <a:rPr lang="th-TH" sz="3600" b="1" u="sng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ทำให้เหล่ามือปืนมีสื่อในการประชาสัมพันธ์ และเผยแพร่ความชอบในการลงมือ</a:t>
            </a:r>
            <a:r>
              <a:rPr lang="en-US" sz="3600" b="1" u="sng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pPr lvl="0"/>
            <a:r>
              <a:rPr lang="th-TH" sz="2800" dirty="0" smtClean="0">
                <a:latin typeface="Arial" pitchFamily="34" charset="0"/>
              </a:rPr>
              <a:t>ในปี พ.ศ. 255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th-TH" sz="2800" dirty="0" smtClean="0">
                <a:latin typeface="Arial" pitchFamily="34" charset="0"/>
              </a:rPr>
              <a:t>มีผู้ใช้คอมพิวเตอร์ 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th-TH" sz="2800" dirty="0" smtClean="0">
                <a:latin typeface="Arial" pitchFamily="34" charset="0"/>
              </a:rPr>
              <a:t>.9 ล้านคน หรือร้อยละ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th-TH" sz="2800" dirty="0" smtClean="0">
                <a:latin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th-TH" sz="2800" dirty="0" smtClean="0">
                <a:latin typeface="Arial" pitchFamily="34" charset="0"/>
              </a:rPr>
              <a:t>มีผู้ใช้อินเทอร์เน็ต 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th-TH" sz="2800" dirty="0" smtClean="0">
                <a:latin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th-TH" sz="2800" dirty="0" smtClean="0">
                <a:latin typeface="Arial" pitchFamily="34" charset="0"/>
              </a:rPr>
              <a:t>ล้านคน หรือร้อยละ 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th-TH" sz="2800" dirty="0" smtClean="0">
                <a:latin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th-TH" sz="2800" dirty="0" smtClean="0">
                <a:latin typeface="Arial" pitchFamily="34" charset="0"/>
              </a:rPr>
              <a:t>มีผู้ใช้โทรศัพท์มือถือ จำนวน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41</a:t>
            </a:r>
            <a:r>
              <a:rPr lang="th-TH" sz="2800" dirty="0" smtClean="0">
                <a:latin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th-TH" sz="2800" dirty="0" smtClean="0">
                <a:latin typeface="Arial" pitchFamily="34" charset="0"/>
              </a:rPr>
              <a:t>ล้านคน หรือร้อยละ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66.4</a:t>
            </a:r>
          </a:p>
          <a:p>
            <a:pPr lvl="0"/>
            <a:r>
              <a:rPr lang="th-TH" sz="2800" dirty="0" smtClean="0">
                <a:latin typeface="Arial" pitchFamily="34" charset="0"/>
              </a:rPr>
              <a:t>ประชากรในกรุงเทพฯ ใช้คอมพิวเตอร์ ร้อยละ 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th-TH" sz="2800" dirty="0" smtClean="0">
                <a:latin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th-TH" sz="2800" dirty="0" smtClean="0">
                <a:latin typeface="Arial" pitchFamily="34" charset="0"/>
              </a:rPr>
              <a:t>ใช้อินเทอร์เน็ต ร้อยละ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th-TH" sz="2800" dirty="0" smtClean="0">
                <a:latin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th-TH" sz="2800" dirty="0" smtClean="0">
                <a:latin typeface="Arial" pitchFamily="34" charset="0"/>
              </a:rPr>
              <a:t>และใช้โทรศัพท์มือถือ ร้อยละ 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th-TH" sz="2800" dirty="0" smtClean="0">
                <a:latin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th-TH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h-TH" sz="2800" dirty="0" smtClean="0">
                <a:latin typeface="Arial" pitchFamily="34" charset="0"/>
              </a:rPr>
              <a:t>มากกว่าภาคอื่นๆ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h-TH" sz="2800" dirty="0" smtClean="0">
                <a:latin typeface="Arial" pitchFamily="34" charset="0"/>
              </a:rPr>
              <a:t>ประชากรกลุ่มอายุ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th-TH" sz="2800" dirty="0" smtClean="0">
                <a:latin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th-TH" sz="2800" dirty="0" smtClean="0">
                <a:latin typeface="Arial" pitchFamily="34" charset="0"/>
              </a:rPr>
              <a:t>4 ปี ใช้อินเทอร์เน็ต คิดเป็นร้อยละ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51.9</a:t>
            </a:r>
            <a:r>
              <a:rPr lang="th-TH" sz="2800" dirty="0" smtClean="0">
                <a:latin typeface="Arial" pitchFamily="34" charset="0"/>
              </a:rPr>
              <a:t> มากกว่ากลุ่มอายุอื่นๆ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cs typeface="Angsana New" pitchFamily="18" charset="-34"/>
              </a:rPr>
              <a:t>ไวรัสระบาดเครือข่ายสังคมออนไลน์</a:t>
            </a:r>
            <a:endParaRPr lang="en-US" smtClean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64381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ชุมชนออนไลน์ อย่าง เฟซบุ๊ค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มายสเปซ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เอ็มเอสเอ็น หรือแม้แต่น้องใหม่ในเมืองไทยอย่าง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"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ไฮไฟว์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"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กลายเป็นทางผ่านรับภัยออนไลน์หลากหลายรูปแบบเข้าไปฝังตัวอยู่ในเครื่องคอมพิวเตอร์ตามบ้านโดยไม่รู้ตัว </a:t>
            </a:r>
            <a:endParaRPr lang="en-US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Angsana New" pitchFamily="18" charset="-34"/>
                <a:cs typeface="Angsana New" pitchFamily="18" charset="-34"/>
              </a:rPr>
              <a:t>"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เบร็ต ฟิงเคลสไตน์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"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ผู้อำนวยการฝ่ายขาย ไฮไฟว์ดอทคอม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(hi5.com) 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 เล่าว่า ประเด็นเรื่อง </a:t>
            </a:r>
            <a:r>
              <a:rPr lang="th-TH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ไวรัส สแปมเมล์ หรือโฆษณาน่ารำคาญ เป็นสิ่งที่ผู้ให้บริการเว็บโซเชียลเน็ตเวิร์ค หรือเครือข่ายสังคมออนไลน์ทุกราย ไม่อาจมองข้าม เพราะ กลายเป็นช่องทางใช้แพร่กระจายไวรัสไปตามที่ต่างๆ </a:t>
            </a:r>
            <a:r>
              <a:rPr lang="en-US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ไฮไฟว์เองต้องตั้งทีมขึ้นมาตรวจตราสิ่งผิดปกติเหล่านี้ พร้อมทั้งจะยกเลิกแอคเคาท์ทันที หากตรวจพบว่าใครเป็นผู้อยู่เบื้องหลังการกระจายไวรัส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cs typeface="Angsana New" pitchFamily="18" charset="-34"/>
              </a:rPr>
              <a:t>คดีหมิ่นประมาท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345362" cy="45259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smtClean="0">
                <a:cs typeface="AngsanaUPC" pitchFamily="18" charset="-34"/>
              </a:rPr>
              <a:t>“</a:t>
            </a:r>
            <a:r>
              <a:rPr lang="th-TH" sz="3600" smtClean="0">
                <a:cs typeface="AngsanaUPC" pitchFamily="18" charset="-34"/>
              </a:rPr>
              <a:t>หมออู๋</a:t>
            </a:r>
            <a:r>
              <a:rPr lang="en-US" sz="3600" smtClean="0">
                <a:cs typeface="AngsanaUPC" pitchFamily="18" charset="-34"/>
              </a:rPr>
              <a:t>”</a:t>
            </a:r>
            <a:r>
              <a:rPr lang="th-TH" sz="3600" smtClean="0">
                <a:cs typeface="AngsanaUPC" pitchFamily="18" charset="-34"/>
              </a:rPr>
              <a:t> เจ้าของเว็บไซต์ไทยคลินิกดอทคอม และ </a:t>
            </a:r>
            <a:br>
              <a:rPr lang="th-TH" sz="3600" smtClean="0">
                <a:cs typeface="AngsanaUPC" pitchFamily="18" charset="-34"/>
              </a:rPr>
            </a:br>
            <a:r>
              <a:rPr lang="th-TH" sz="3600" smtClean="0">
                <a:cs typeface="AngsanaUPC" pitchFamily="18" charset="-34"/>
              </a:rPr>
              <a:t>น.ส. ดลยา เหลืองเลิศวรกุล เคยถูก</a:t>
            </a:r>
            <a:r>
              <a:rPr lang="th-TH" sz="3600" u="sng" smtClean="0">
                <a:solidFill>
                  <a:schemeClr val="hlink"/>
                </a:solidFill>
                <a:cs typeface="AngsanaUPC" pitchFamily="18" charset="-34"/>
              </a:rPr>
              <a:t>แพทย์โรงพยาบาลเซนต์หลุยส์ ยื่นฟ้องคดีหมิ่นประมาท</a:t>
            </a:r>
            <a:r>
              <a:rPr lang="th-TH" sz="3600" smtClean="0">
                <a:cs typeface="AngsanaUPC" pitchFamily="18" charset="-34"/>
              </a:rPr>
              <a:t>ทางอินเทอร์เน็ต </a:t>
            </a:r>
            <a:br>
              <a:rPr lang="th-TH" sz="3600" smtClean="0">
                <a:cs typeface="AngsanaUPC" pitchFamily="18" charset="-34"/>
              </a:rPr>
            </a:br>
            <a:r>
              <a:rPr lang="th-TH" sz="3600" u="sng" smtClean="0">
                <a:solidFill>
                  <a:schemeClr val="hlink"/>
                </a:solidFill>
                <a:cs typeface="AngsanaUPC" pitchFamily="18" charset="-34"/>
              </a:rPr>
              <a:t>กรณี น.ส. ดลยา เขียนกระทู้ในเว็บบอร์ดของไทยคลินิกดอทคอม</a:t>
            </a:r>
            <a:r>
              <a:rPr lang="th-TH" sz="3600" smtClean="0">
                <a:cs typeface="AngsanaUPC" pitchFamily="18" charset="-34"/>
              </a:rPr>
              <a:t> แสดงความคิดเห็นและเผยแพร่ข้อความในหนังสือร้องเรียนต่อเลขาธิการแพทยสภาว่าคณะแพทย์โรงพยาบาลเซนต์หลุยส์ผ่าตัดคนไข้เสียชีวิต</a:t>
            </a:r>
            <a:r>
              <a:rPr lang="en-US" sz="3600" smtClean="0">
                <a:cs typeface="AngsanaUPC" pitchFamily="18" charset="-34"/>
              </a:rPr>
              <a:t> </a:t>
            </a:r>
            <a:endParaRPr lang="th-TH" sz="3600" smtClean="0">
              <a:cs typeface="AngsanaUPC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0" smtClean="0">
                <a:cs typeface="Angsana New" pitchFamily="18" charset="-34"/>
              </a:rPr>
              <a:t>ใส่ความทางเว็บบอร์ด</a:t>
            </a:r>
            <a:endParaRPr lang="en-US" sz="5400" b="0" smtClean="0">
              <a:cs typeface="Angsana New" pitchFamily="18" charset="-34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7354887" cy="4781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h-TH" sz="3600" b="1" smtClean="0">
                <a:cs typeface="Angsana New" pitchFamily="18" charset="-34"/>
              </a:rPr>
              <a:t>นักเรียนชั้น ม.6 โกรธที่อาจารย์ดุด่า จึงไป</a:t>
            </a:r>
            <a:r>
              <a:rPr lang="th-TH" sz="3600" b="1" u="sng" smtClean="0">
                <a:solidFill>
                  <a:schemeClr val="hlink"/>
                </a:solidFill>
                <a:cs typeface="Angsana New" pitchFamily="18" charset="-34"/>
              </a:rPr>
              <a:t>เขียนในเว็บบอร์ดใส่ร้ายอาจารย์ว่าเป็นเอเย่นต์สาวขายบริการ</a:t>
            </a:r>
            <a:r>
              <a:rPr lang="th-TH" sz="3600" b="1" smtClean="0">
                <a:cs typeface="Angsana New" pitchFamily="18" charset="-34"/>
              </a:rPr>
              <a:t> พร้อมกับใส่เบอร์มือถือของอาจารย์ไปด้วย นอกจากนั้นยังไปเขียนที่เว็บบอร์ดอีกแห่งหนึ่งว่า ภรรยาของอาจารย์ </a:t>
            </a:r>
            <a:br>
              <a:rPr lang="th-TH" sz="3600" b="1" smtClean="0">
                <a:cs typeface="Angsana New" pitchFamily="18" charset="-34"/>
              </a:rPr>
            </a:br>
            <a:r>
              <a:rPr lang="en-US" sz="3600" b="1" smtClean="0">
                <a:solidFill>
                  <a:srgbClr val="00FFFF"/>
                </a:solidFill>
                <a:cs typeface="Angsana New" pitchFamily="18" charset="-34"/>
              </a:rPr>
              <a:t>“</a:t>
            </a:r>
            <a:r>
              <a:rPr lang="th-TH" sz="3600" b="1" smtClean="0">
                <a:solidFill>
                  <a:srgbClr val="00FFFF"/>
                </a:solidFill>
                <a:cs typeface="Angsana New" pitchFamily="18" charset="-34"/>
              </a:rPr>
              <a:t>เหงาจัง อยากมีคู่นอน</a:t>
            </a:r>
            <a:r>
              <a:rPr lang="en-US" sz="3600" b="1" smtClean="0">
                <a:solidFill>
                  <a:srgbClr val="00FFFF"/>
                </a:solidFill>
                <a:cs typeface="Angsana New" pitchFamily="18" charset="-34"/>
              </a:rPr>
              <a:t>”</a:t>
            </a:r>
            <a:r>
              <a:rPr lang="en-US" sz="3600" b="1" smtClean="0">
                <a:cs typeface="Angsana New" pitchFamily="18" charset="-34"/>
              </a:rPr>
              <a:t> </a:t>
            </a:r>
            <a:endParaRPr lang="th-TH" sz="3600" b="1" smtClean="0">
              <a:cs typeface="Angsana New" pitchFamily="18" charset="-34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h-TH" sz="3600" b="1" smtClean="0">
                <a:cs typeface="Angsana New" pitchFamily="18" charset="-34"/>
              </a:rPr>
              <a:t>นักศึกษา ป.โท โกรธที่อาจารย์ให้คะแนนน้อย ไปเขียนลงเว็บบอร์ดใส่ร้ายอาจารย์ว่า </a:t>
            </a:r>
            <a:br>
              <a:rPr lang="th-TH" sz="3600" b="1" smtClean="0">
                <a:cs typeface="Angsana New" pitchFamily="18" charset="-34"/>
              </a:rPr>
            </a:br>
            <a:r>
              <a:rPr lang="en-US" sz="3600" b="1" smtClean="0">
                <a:solidFill>
                  <a:srgbClr val="66FFFF"/>
                </a:solidFill>
                <a:cs typeface="Angsana New" pitchFamily="18" charset="-34"/>
              </a:rPr>
              <a:t>“</a:t>
            </a:r>
            <a:r>
              <a:rPr lang="th-TH" sz="3600" b="1" smtClean="0">
                <a:solidFill>
                  <a:srgbClr val="66FFFF"/>
                </a:solidFill>
                <a:cs typeface="Angsana New" pitchFamily="18" charset="-34"/>
              </a:rPr>
              <a:t>ช่วยด้วย ถูกอาจารย์ข่มขืน</a:t>
            </a:r>
            <a:r>
              <a:rPr lang="en-US" sz="3600" b="1" smtClean="0">
                <a:solidFill>
                  <a:srgbClr val="66FFFF"/>
                </a:solidFill>
                <a:cs typeface="Angsana New" pitchFamily="18" charset="-34"/>
              </a:rPr>
              <a:t>”</a:t>
            </a:r>
            <a:r>
              <a:rPr lang="th-TH" sz="3600" b="1" smtClean="0">
                <a:solidFill>
                  <a:schemeClr val="accent1"/>
                </a:solidFill>
                <a:cs typeface="Angsana New" pitchFamily="18" charset="-34"/>
              </a:rPr>
              <a:t/>
            </a:r>
            <a:br>
              <a:rPr lang="th-TH" sz="3600" b="1" smtClean="0">
                <a:solidFill>
                  <a:schemeClr val="accent1"/>
                </a:solidFill>
                <a:cs typeface="Angsana New" pitchFamily="18" charset="-34"/>
              </a:rPr>
            </a:br>
            <a:endParaRPr lang="en-US" sz="3600" b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smtClean="0">
                <a:cs typeface="Angsana New" pitchFamily="18" charset="-34"/>
              </a:rPr>
              <a:t>หลอกขายมือถือทางเว็บ</a:t>
            </a:r>
            <a:endParaRPr lang="en-US" sz="5400" smtClean="0">
              <a:cs typeface="Angsana New" pitchFamily="18" charset="-34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3875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4000" dirty="0" smtClean="0">
                <a:cs typeface="Angsana New" pitchFamily="18" charset="-34"/>
              </a:rPr>
              <a:t>มีการ</a:t>
            </a:r>
            <a:r>
              <a:rPr lang="th-TH" sz="4000" u="sng" dirty="0" smtClean="0">
                <a:solidFill>
                  <a:schemeClr val="hlink"/>
                </a:solidFill>
                <a:cs typeface="Angsana New" pitchFamily="18" charset="-34"/>
              </a:rPr>
              <a:t>เสนอขายโทรศัพท์มือถือราคาถูกในเว็บบอร์ด</a:t>
            </a:r>
            <a:r>
              <a:rPr lang="th-TH" sz="4000" dirty="0" smtClean="0">
                <a:cs typeface="Angsana New" pitchFamily="18" charset="-34"/>
              </a:rPr>
              <a:t/>
            </a:r>
            <a:br>
              <a:rPr lang="th-TH" sz="4000" dirty="0" smtClean="0">
                <a:cs typeface="Angsana New" pitchFamily="18" charset="-34"/>
              </a:rPr>
            </a:br>
            <a:r>
              <a:rPr lang="th-TH" sz="4000" dirty="0" smtClean="0">
                <a:cs typeface="Angsana New" pitchFamily="18" charset="-34"/>
              </a:rPr>
              <a:t>ของเว็บไซต์ชั้นนำของเมืองไทย ซึ่งอ้างว่าประมูลได้</a:t>
            </a:r>
            <a:br>
              <a:rPr lang="th-TH" sz="4000" dirty="0" smtClean="0">
                <a:cs typeface="Angsana New" pitchFamily="18" charset="-34"/>
              </a:rPr>
            </a:br>
            <a:r>
              <a:rPr lang="th-TH" sz="4000" dirty="0" smtClean="0">
                <a:cs typeface="Angsana New" pitchFamily="18" charset="-34"/>
              </a:rPr>
              <a:t>จากกรมศุลกากร ลูกค้ามักหลงเชื่อเนื่องจากมีเบอร์โทรศัพท์ติดต่อได้ และมีเลขที่บัญชีธนาคารสำหรับการโอนเงินมัดจำ หลังโทรคุยตกลงราคากันเรียบร้อยแล้ว </a:t>
            </a:r>
            <a:br>
              <a:rPr lang="th-TH" sz="4000" dirty="0" smtClean="0">
                <a:cs typeface="Angsana New" pitchFamily="18" charset="-34"/>
              </a:rPr>
            </a:br>
            <a:r>
              <a:rPr lang="th-TH" sz="4000" dirty="0" smtClean="0">
                <a:cs typeface="Angsana New" pitchFamily="18" charset="-34"/>
              </a:rPr>
              <a:t>ให้</a:t>
            </a:r>
            <a:r>
              <a:rPr lang="th-TH" sz="4000" u="sng" dirty="0" smtClean="0">
                <a:solidFill>
                  <a:schemeClr val="hlink"/>
                </a:solidFill>
                <a:cs typeface="Angsana New" pitchFamily="18" charset="-34"/>
              </a:rPr>
              <a:t>โอนเงินมัดจำเข้าบัญชีไปก่อน 25-30%</a:t>
            </a:r>
            <a:r>
              <a:rPr lang="th-TH" sz="4000" u="sng" dirty="0" smtClean="0">
                <a:solidFill>
                  <a:schemeClr val="hlink"/>
                </a:solidFill>
              </a:rPr>
              <a:t> </a:t>
            </a:r>
            <a:r>
              <a:rPr lang="th-TH" sz="4000" u="sng" dirty="0" smtClean="0">
                <a:solidFill>
                  <a:schemeClr val="hlink"/>
                </a:solidFill>
                <a:cs typeface="Angsana New" pitchFamily="18" charset="-34"/>
              </a:rPr>
              <a:t>แล้วรอรับโทรศัพท์ แต่ปรากฎว่ารอเก้อ</a:t>
            </a:r>
            <a:endParaRPr lang="en-US" sz="4000" u="sng" dirty="0" smtClean="0">
              <a:solidFill>
                <a:schemeClr val="hlink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7920038" cy="381635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th-TH" sz="4000" b="1" smtClean="0">
                <a:effectLst/>
                <a:latin typeface="Angsana New" pitchFamily="18" charset="-34"/>
                <a:cs typeface="Angsana New" pitchFamily="18" charset="-34"/>
              </a:rPr>
              <a:t>หลอกว่าจะได้รับรางวัล เป็นเงิน 40 ล้านยูโร แต่ต้องจ่ายล่วงหน้าก่อนกว่า 2 ล้านบาท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th-TH" sz="4000" b="1" smtClean="0">
                <a:effectLst/>
                <a:latin typeface="Angsana New" pitchFamily="18" charset="-34"/>
                <a:cs typeface="Angsana New" pitchFamily="18" charset="-34"/>
              </a:rPr>
              <a:t>หลอกว่ามีเงินอยู่ที่ไนจีเรีย 15 ล้านเหรียญ ขอนำเงินมาผ่านบัญชีเพื่อฟอกเงิน แล้วจะแบ่งให้ 40%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th-TH" sz="4000" b="1" smtClean="0">
                <a:effectLst/>
                <a:latin typeface="Angsana New" pitchFamily="18" charset="-34"/>
                <a:cs typeface="Angsana New" pitchFamily="18" charset="-34"/>
              </a:rPr>
              <a:t>หลอกว่าได้รับรางวัลตั๋วเดินทาง</a:t>
            </a:r>
            <a:endParaRPr lang="th-TH" sz="4000" b="1" smtClean="0">
              <a:solidFill>
                <a:schemeClr val="hlink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411413" y="333375"/>
            <a:ext cx="4321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>
                <a:cs typeface="Angsana New" pitchFamily="18" charset="-34"/>
              </a:rPr>
              <a:t>แก๊งค์ตกทองออนไลน์</a:t>
            </a:r>
            <a:endParaRPr lang="en-US" sz="5400" b="1"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cs typeface="Angsana New" pitchFamily="18" charset="-34"/>
              </a:rPr>
              <a:t>การก่อการร้ายไซเบอร์ (</a:t>
            </a:r>
            <a:r>
              <a:rPr lang="en-US" smtClean="0">
                <a:cs typeface="Angsana New" pitchFamily="18" charset="-34"/>
              </a:rPr>
              <a:t>Cyber Terrorism)</a:t>
            </a:r>
            <a:r>
              <a:rPr lang="en-US" smtClean="0"/>
              <a:t>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smtClean="0">
                <a:solidFill>
                  <a:srgbClr val="FFFF00"/>
                </a:solidFill>
                <a:cs typeface="Angsana New" pitchFamily="18" charset="-34"/>
              </a:rPr>
              <a:t>สหรัฐอเมริกากลายเป็นประเทศที่อยู่ได้ด้วยการพึ่งพาเทคโนโลยี</a:t>
            </a:r>
            <a:r>
              <a:rPr lang="th-TH" sz="2800" b="1" smtClean="0">
                <a:cs typeface="Angsana New" pitchFamily="18" charset="-34"/>
              </a:rPr>
              <a:t> จากการวิจัยของ </a:t>
            </a:r>
            <a:r>
              <a:rPr lang="en-US" sz="2800" b="1" smtClean="0">
                <a:cs typeface="Angsana New" pitchFamily="18" charset="-34"/>
              </a:rPr>
              <a:t>National Academy of Sciences </a:t>
            </a:r>
            <a:r>
              <a:rPr lang="th-TH" sz="2800" b="1" smtClean="0">
                <a:cs typeface="Angsana New" pitchFamily="18" charset="-34"/>
              </a:rPr>
              <a:t>กล่าวไว้ว่า </a:t>
            </a:r>
            <a:r>
              <a:rPr lang="en-US" sz="2800" b="1" smtClean="0">
                <a:cs typeface="Angsana New" pitchFamily="18" charset="-34"/>
              </a:rPr>
              <a:t>“</a:t>
            </a:r>
            <a:r>
              <a:rPr lang="th-TH" sz="2800" b="1" smtClean="0">
                <a:cs typeface="Angsana New" pitchFamily="18" charset="-34"/>
              </a:rPr>
              <a:t>เรากำลังมีความเสี่ยงสูงขึ้น อเมริกาเป็นประเทศที่ขึ้นอยู่กับคอมพิวเตอร์ </a:t>
            </a:r>
            <a:r>
              <a:rPr lang="th-TH" sz="2800" b="1" u="sng" smtClean="0">
                <a:solidFill>
                  <a:srgbClr val="FFFF00"/>
                </a:solidFill>
                <a:cs typeface="Angsana New" pitchFamily="18" charset="-34"/>
              </a:rPr>
              <a:t>พรุ่งนี้ผู้ก่อการร้ายอาจทำความเสียหายให้กับเราด้วยอาวุธคือคีย์บอร์ดมากกว่าด้วยระเบิดเสียอีก</a:t>
            </a:r>
            <a:r>
              <a:rPr lang="en-US" sz="2800" b="1" smtClean="0">
                <a:cs typeface="Angsana New" pitchFamily="18" charset="-34"/>
              </a:rPr>
              <a:t>”</a:t>
            </a:r>
            <a:r>
              <a:rPr lang="th-TH" sz="2800" b="1" smtClean="0"/>
              <a:t> </a:t>
            </a:r>
            <a:endParaRPr lang="en-US" sz="28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h-TH" sz="2800" b="1" smtClean="0">
                <a:cs typeface="Angsana New" pitchFamily="18" charset="-34"/>
              </a:rPr>
              <a:t>หลังจากเหตุการณ์ 11 กันยายน ประธานาธิบดีบุชได้จัดตั้ง </a:t>
            </a:r>
            <a:r>
              <a:rPr lang="en-US" sz="2800" b="1" smtClean="0">
                <a:cs typeface="Angsana New" pitchFamily="18" charset="-34"/>
              </a:rPr>
              <a:t>Office of Cyberspace Security </a:t>
            </a:r>
            <a:r>
              <a:rPr lang="th-TH" sz="2800" b="1" smtClean="0">
                <a:cs typeface="Angsana New" pitchFamily="18" charset="-34"/>
              </a:rPr>
              <a:t>ในทำเนียบขาว โดยมี </a:t>
            </a:r>
            <a:r>
              <a:rPr lang="en-US" sz="2800" b="1" smtClean="0">
                <a:cs typeface="Angsana New" pitchFamily="18" charset="-34"/>
              </a:rPr>
              <a:t>Richard Clarke</a:t>
            </a:r>
            <a:r>
              <a:rPr lang="th-TH" sz="2800" b="1" smtClean="0">
                <a:cs typeface="Angsana New" pitchFamily="18" charset="-34"/>
              </a:rPr>
              <a:t> ซึ่งแต่เดิมเป็นผู้ประสานงานต่อต้านการก่อการร้ายมากำกับดูแลหน่วยงานนี้ </a:t>
            </a:r>
            <a:r>
              <a:rPr lang="en-US" sz="2800" b="1" smtClean="0">
                <a:cs typeface="Angsana New" pitchFamily="18" charset="-34"/>
              </a:rPr>
              <a:t>Tom Ridge</a:t>
            </a:r>
            <a:r>
              <a:rPr lang="th-TH" sz="2800" b="1" smtClean="0">
                <a:cs typeface="Angsana New" pitchFamily="18" charset="-34"/>
              </a:rPr>
              <a:t> ผู้อำนวยการ </a:t>
            </a:r>
            <a:r>
              <a:rPr lang="en-US" sz="2800" b="1" smtClean="0">
                <a:cs typeface="Angsana New" pitchFamily="18" charset="-34"/>
              </a:rPr>
              <a:t>(Department of Homeland Security)</a:t>
            </a:r>
            <a:r>
              <a:rPr lang="th-TH" sz="2800" b="1" smtClean="0">
                <a:cs typeface="Angsana New" pitchFamily="18" charset="-34"/>
              </a:rPr>
              <a:t> ได้กล่าวไว้ว่า </a:t>
            </a:r>
            <a:r>
              <a:rPr lang="th-TH" sz="2800" b="1" smtClean="0">
                <a:solidFill>
                  <a:srgbClr val="FFFF00"/>
                </a:solidFill>
                <a:cs typeface="Angsana New" pitchFamily="18" charset="-34"/>
              </a:rPr>
              <a:t>ผู้ก่อการร้ายสามารถสั่งการจากคอมพิวเตอร์เพียงแค่เครื่องเดียวที่เชื่อมต่อระบบเครือข่าย เพื่อทำความเสียหายได้ทั้งโลกโดยไม่จำเป็นต้องใช้ระเบิดหรือการตัดไฟฟ้าแต่อย่างใด</a:t>
            </a:r>
            <a:r>
              <a:rPr lang="th-TH" sz="2800" b="1" smtClean="0">
                <a:solidFill>
                  <a:srgbClr val="FFFF00"/>
                </a:solidFill>
              </a:rPr>
              <a:t> </a:t>
            </a:r>
            <a:endParaRPr lang="en-US" sz="28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cs typeface="Angsana New" pitchFamily="18" charset="-34"/>
              </a:rPr>
              <a:t>ก่อการร้ายยุคใหม่ ใช้เทคโนโลยีเป็นอาวุธ</a:t>
            </a:r>
            <a:endParaRPr lang="en-US" smtClean="0">
              <a:cs typeface="Angsana New" pitchFamily="18" charset="-34"/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3597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3400" b="1" smtClean="0">
                <a:cs typeface="Angsana New" pitchFamily="18" charset="-34"/>
              </a:rPr>
              <a:t>องค์กรก่อการร้าย ใช้อินเทอร์เน็ตในการติดต่อสื่อสาร แสวงหาสมาชิกใหม่ เผยแพร่ความคิดและอุดมการณ์ ใช้เก็บรวบรวมหรือดักฟังข่าวสารทางราชการ การโจมตีระบบคอมพิวเตอร์และเครือข่าย ศูนย์บัญชาการ และระบบบริการสาธารณูปโภค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400" b="1" smtClean="0">
                <a:cs typeface="Angsana New" pitchFamily="18" charset="-34"/>
              </a:rPr>
              <a:t>เจ้าหน้าที่ทางการสหรัฐ ระบุว่า</a:t>
            </a:r>
            <a:r>
              <a:rPr lang="th-TH" sz="3400" b="1" smtClean="0">
                <a:solidFill>
                  <a:srgbClr val="FFFF00"/>
                </a:solidFill>
                <a:cs typeface="Angsana New" pitchFamily="18" charset="-34"/>
              </a:rPr>
              <a:t>กลุ่มมุสลิมหัวรุนแรงทั่วโลก รวมทั้งนายโอซามา บิน ลาเดน ใช้เทคนิคการเข้ารหัสในการรับส่งข้อมูลผ่านอินเทอร์เน็ตเพื่อวางแผนโจมตีสหรัฐและพันธมิตร</a:t>
            </a:r>
            <a:r>
              <a:rPr lang="th-TH" sz="3400" b="1" smtClean="0">
                <a:cs typeface="Angsana New" pitchFamily="18" charset="-34"/>
              </a:rPr>
              <a:t> แฟ้มข้อมูลภาพ แผนที่เป้าหมายการโจมตีและข้อความจดหมายอิเล็กทรอนิกส์ของกลุ่มก่อการร้ายได้รับการเข้ารหัสและส่งผ่านด้วยวิธีหลากหลายบนอินเทอร์เน็ต เช่น ห้องสนทนา กระดานข่าวเว็บโป๊ เว็บไซต์ต่าง ๆ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748823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smtClean="0">
                <a:cs typeface="Angsana New" pitchFamily="18" charset="-34"/>
              </a:rPr>
              <a:t>“</a:t>
            </a:r>
            <a:r>
              <a:rPr lang="th-TH" sz="3600" smtClean="0">
                <a:cs typeface="Angsana New" pitchFamily="18" charset="-34"/>
              </a:rPr>
              <a:t>สำนักข่าวกรองประเมินว่า </a:t>
            </a:r>
            <a:r>
              <a:rPr lang="th-TH" sz="3600" u="sng" smtClean="0">
                <a:solidFill>
                  <a:schemeClr val="hlink"/>
                </a:solidFill>
                <a:cs typeface="Angsana New" pitchFamily="18" charset="-34"/>
              </a:rPr>
              <a:t>กลุ่มผู้ก่อการร้ายใช้อินเทอร์เน็ตใน </a:t>
            </a:r>
            <a:r>
              <a:rPr lang="en-US" sz="3600" u="sng" smtClean="0">
                <a:solidFill>
                  <a:schemeClr val="hlink"/>
                </a:solidFill>
                <a:cs typeface="Angsana New" pitchFamily="18" charset="-34"/>
              </a:rPr>
              <a:t>4 </a:t>
            </a:r>
            <a:r>
              <a:rPr lang="th-TH" sz="3600" u="sng" smtClean="0">
                <a:solidFill>
                  <a:schemeClr val="hlink"/>
                </a:solidFill>
                <a:cs typeface="Angsana New" pitchFamily="18" charset="-34"/>
              </a:rPr>
              <a:t>รูปแบบ</a:t>
            </a:r>
            <a:r>
              <a:rPr lang="th-TH" sz="3600" smtClean="0">
                <a:cs typeface="Angsana New" pitchFamily="18" charset="-34"/>
              </a:rPr>
              <a:t> คือ เผยแพร่ข้อมูลแก่กลุ่มสมาชิก หาสมาชิกใหม่ และโฆษณาชวนเชื่อ ใช้ทำสงครามข้อมูลข่าวสาร เช่น เผยแพร่ภาพตัดคอตัวประกัน ศพทหารสหรัฐในอิรัก ใช้ค้นหาข้อมูลของเป้าหมายก่อนโจมตี เพราะหลายเว็บไซต์บอกกำหนดการเดินทางของผู้นำ และใช้อินเทอร์เน็ตโจมตีระบบทุกมุมโลก</a:t>
            </a:r>
            <a:r>
              <a:rPr lang="en-US" sz="3600" smtClean="0">
                <a:cs typeface="Angsana New" pitchFamily="18" charset="-34"/>
              </a:rPr>
              <a:t>”</a:t>
            </a:r>
            <a:endParaRPr lang="th-TH" sz="3600" smtClean="0">
              <a:cs typeface="Angsana New" pitchFamily="18" charset="-34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h-TH" sz="3600" smtClean="0">
              <a:cs typeface="Angsana New" pitchFamily="18" charset="-34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mtClean="0">
                <a:solidFill>
                  <a:schemeClr val="hlink"/>
                </a:solidFill>
                <a:cs typeface="Angsana New" pitchFamily="18" charset="-34"/>
              </a:rPr>
              <a:t>นายสมญา พัฒนวรพันธุ์</a:t>
            </a:r>
            <a:br>
              <a:rPr lang="th-TH" smtClean="0">
                <a:solidFill>
                  <a:schemeClr val="hlink"/>
                </a:solidFill>
                <a:cs typeface="Angsana New" pitchFamily="18" charset="-34"/>
              </a:rPr>
            </a:br>
            <a:r>
              <a:rPr lang="th-TH" smtClean="0">
                <a:solidFill>
                  <a:schemeClr val="hlink"/>
                </a:solidFill>
                <a:cs typeface="Angsana New" pitchFamily="18" charset="-34"/>
              </a:rPr>
              <a:t>สำนักข่าวกรองแห่งชาติ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900" b="0" smtClean="0">
                <a:cs typeface="Angsana New" pitchFamily="18" charset="-34"/>
              </a:rPr>
              <a:t>แอบถ่ายห้องน้ำร้านกาแฟดัง</a:t>
            </a:r>
            <a:endParaRPr lang="en-US" sz="5900" b="0" smtClean="0">
              <a:cs typeface="Angsana New" pitchFamily="18" charset="-34"/>
            </a:endParaRP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21213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ส.ค. 2549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 ผู้สื่อข่าวรายงาน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ก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รณีที่มีการ</a:t>
            </a:r>
            <a:r>
              <a:rPr lang="en-US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ส่งต่ออีเมล์ภาพแอบถ่าย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หญิงสาวหน้าตาดีสวมชุดนักศึกษา ชุดนักเรียนและชุดเสื้อยืดกางเกงยีนส์ จำนวน 3 ราย ขณะกำลังปฏิบัติกิจส่วนตัวภายในห้องน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้ำ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รายละเอียดในอีเมล์ระบุว่า เป็นห้องน้ำภายในร้านกาแฟชื่อดังย่านสยามสแควร์ โดยในอีเมล์เตือนว่า ให้ระวังการแอบถ่าย เพราะอาจจะมี</a:t>
            </a:r>
            <a:r>
              <a:rPr lang="en-US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บุคคลไม่หวังดีนำกล้องจิ๋วเข้าไปวางไว้แล้วบันทึกภาพ</a:t>
            </a:r>
            <a:endParaRPr lang="en-US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2772" name="Picture 8" descr="PIC_A182_U1YDY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4013" y="1630363"/>
            <a:ext cx="2687637" cy="1746250"/>
          </a:xfrm>
          <a:noFill/>
        </p:spPr>
      </p:pic>
      <p:pic>
        <p:nvPicPr>
          <p:cNvPr id="32773" name="Picture 10" descr="p0101240849p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10213" y="3714750"/>
            <a:ext cx="2600325" cy="2008188"/>
          </a:xfrm>
          <a:noFill/>
        </p:spPr>
      </p:pic>
      <p:grpSp>
        <p:nvGrpSpPr>
          <p:cNvPr id="6" name="กลุ่ม 3"/>
          <p:cNvGrpSpPr>
            <a:grpSpLocks/>
          </p:cNvGrpSpPr>
          <p:nvPr/>
        </p:nvGrpSpPr>
        <p:grpSpPr bwMode="auto">
          <a:xfrm rot="20619291">
            <a:off x="642938" y="2714626"/>
            <a:ext cx="8072437" cy="804861"/>
            <a:chOff x="562336" y="5904936"/>
            <a:chExt cx="7643866" cy="844031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812836" y="5929326"/>
              <a:ext cx="711464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FF0000"/>
                  </a:solidFill>
                </a:rPr>
                <a:t>ใช้เพื่อเป็นตัวอย่างในการศึกษาเรื่องภัยออนไลน์</a:t>
              </a:r>
            </a:p>
          </p:txBody>
        </p:sp>
        <p:sp>
          <p:nvSpPr>
            <p:cNvPr id="8" name="สี่เหลี่ยมผืนผ้า 5"/>
            <p:cNvSpPr/>
            <p:nvPr/>
          </p:nvSpPr>
          <p:spPr>
            <a:xfrm>
              <a:off x="562336" y="5904936"/>
              <a:ext cx="7643866" cy="7141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900" b="0" smtClean="0">
                <a:cs typeface="Angsana New" pitchFamily="18" charset="-34"/>
              </a:rPr>
              <a:t>เด็กนักเรียนตบตีกัน</a:t>
            </a:r>
            <a:endParaRPr lang="en-US" sz="5900" b="0" smtClean="0">
              <a:cs typeface="Angsana New" pitchFamily="18" charset="-34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8038" y="1412875"/>
            <a:ext cx="4968875" cy="45354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ngsana New" pitchFamily="18" charset="-34"/>
                <a:cs typeface="Angsana New" pitchFamily="18" charset="-34"/>
              </a:rPr>
              <a:t>เมื่อวันที่ 27 ม.ค. ผู้สื่อข่าวรายงานว่าได้มีการแพร่ภาพ</a:t>
            </a:r>
            <a:r>
              <a:rPr lang="en-US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คลิปวีดิโอส่งต่อกันเป็นทอดๆ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ผ่านระบบโทรศัพท์มือถือ และระบบอินเ</a:t>
            </a:r>
            <a:r>
              <a:rPr lang="th-TH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ท</a:t>
            </a:r>
            <a:r>
              <a:rPr lang="en-US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อร์เน็ต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ในหมู่นักเรียนของ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mtClean="0">
                <a:latin typeface="Angsana New" pitchFamily="18" charset="-34"/>
                <a:cs typeface="Angsana New" pitchFamily="18" charset="-34"/>
              </a:rPr>
            </a:br>
            <a:r>
              <a:rPr lang="th-TH" smtClean="0">
                <a:latin typeface="Angsana New" pitchFamily="18" charset="-34"/>
                <a:cs typeface="Angsana New" pitchFamily="18" charset="-34"/>
              </a:rPr>
              <a:t>จ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.สงขลา เป็นภาพของนักเรียนหญิงระดับมัธยมศึกษาตอนปลาย 2 คนทะเลาะตบตีกัน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โดยคนหนึ่งเป็นนักเรียนหญิงที่แต่งเครื่องแบบนักเรียน และอีกคนเป็นนักเรียนหญิงระดับเดียวกันแต่งกายด้วยชุดพละของโรงเรียน</a:t>
            </a:r>
          </a:p>
        </p:txBody>
      </p:sp>
      <p:pic>
        <p:nvPicPr>
          <p:cNvPr id="34820" name="Picture 12" descr="j01990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16113"/>
            <a:ext cx="2419350" cy="2665412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th-TH" sz="1800" dirty="0" smtClean="0"/>
              <a:t>ผลสำรวจพฤติกรรมการใช้โทรศัพท์มือถือ ของผู้ใช้โทรศัพท์มือถือที่พักอาศัยอยู่ในเขตกทม. จำนวน  </a:t>
            </a:r>
            <a:r>
              <a:rPr lang="en-GB" sz="1800" dirty="0" smtClean="0"/>
              <a:t>641 </a:t>
            </a:r>
            <a:r>
              <a:rPr lang="th-TH" sz="1800" dirty="0" smtClean="0"/>
              <a:t>คน ระหว่างวันที่ </a:t>
            </a:r>
            <a:r>
              <a:rPr lang="en-GB" sz="1800" dirty="0" smtClean="0"/>
              <a:t>10-14</a:t>
            </a:r>
            <a:r>
              <a:rPr lang="th-TH" sz="1800" dirty="0" smtClean="0"/>
              <a:t> กุมภาพันธ์ </a:t>
            </a:r>
            <a:r>
              <a:rPr lang="en-GB" sz="1800" dirty="0" smtClean="0"/>
              <a:t>2555  </a:t>
            </a:r>
            <a:r>
              <a:rPr lang="th-TH" sz="1800" dirty="0" smtClean="0"/>
              <a:t>ที่ผ่านมา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lvl="0"/>
            <a:r>
              <a:rPr lang="th-TH" sz="2000" dirty="0" smtClean="0"/>
              <a:t>ร้อยละ </a:t>
            </a:r>
            <a:r>
              <a:rPr lang="en-GB" sz="2000" dirty="0" smtClean="0"/>
              <a:t>78.7 </a:t>
            </a:r>
            <a:r>
              <a:rPr lang="th-TH" sz="2000" dirty="0" smtClean="0"/>
              <a:t>ระบุมีโทรศัพท์มือถือ </a:t>
            </a:r>
            <a:r>
              <a:rPr lang="en-GB" sz="2000" dirty="0" smtClean="0"/>
              <a:t>1 </a:t>
            </a:r>
            <a:r>
              <a:rPr lang="th-TH" sz="2000" dirty="0" smtClean="0"/>
              <a:t>เครื่อง ร้อยละ </a:t>
            </a:r>
            <a:r>
              <a:rPr lang="en-GB" sz="2000" dirty="0" smtClean="0"/>
              <a:t>17.4 </a:t>
            </a:r>
            <a:r>
              <a:rPr lang="th-TH" sz="2000" dirty="0" smtClean="0"/>
              <a:t>ระบุมีโทรศัพท์มือถือ </a:t>
            </a:r>
            <a:r>
              <a:rPr lang="en-GB" sz="2000" dirty="0" smtClean="0"/>
              <a:t>2</a:t>
            </a:r>
            <a:r>
              <a:rPr lang="th-TH" sz="2000" dirty="0" smtClean="0"/>
              <a:t> เครื่อง ขณะที่ร้อยละ </a:t>
            </a:r>
            <a:r>
              <a:rPr lang="en-GB" sz="2000" dirty="0" smtClean="0"/>
              <a:t>3.9 </a:t>
            </a:r>
            <a:r>
              <a:rPr lang="th-TH" sz="2000" dirty="0" smtClean="0"/>
              <a:t>ระบุมีโทรศัพท์มือถือมากกว่า </a:t>
            </a:r>
            <a:r>
              <a:rPr lang="en-GB" sz="2000" dirty="0" smtClean="0"/>
              <a:t>2 </a:t>
            </a:r>
            <a:r>
              <a:rPr lang="th-TH" sz="2000" dirty="0" smtClean="0"/>
              <a:t>เครื่อง </a:t>
            </a:r>
            <a:endParaRPr lang="en-US" sz="2000" dirty="0" smtClean="0"/>
          </a:p>
          <a:p>
            <a:pPr lvl="0"/>
            <a:r>
              <a:rPr lang="th-TH" sz="2000" dirty="0" smtClean="0"/>
              <a:t>ร้อยละ </a:t>
            </a:r>
            <a:r>
              <a:rPr lang="en-GB" sz="2000" dirty="0" smtClean="0"/>
              <a:t>49.4 </a:t>
            </a:r>
            <a:r>
              <a:rPr lang="th-TH" sz="2000" dirty="0" smtClean="0"/>
              <a:t>ระบุใช้โทรศัพท์มือถือประเภทหน้าจอสี รองลงมาหรือร้อยละ </a:t>
            </a:r>
            <a:r>
              <a:rPr lang="en-GB" sz="2000" dirty="0" smtClean="0"/>
              <a:t>43.8 </a:t>
            </a:r>
            <a:r>
              <a:rPr lang="th-TH" sz="2000" dirty="0" smtClean="0"/>
              <a:t>ระบุใช้สมาร์ทโฟน เช่น ไอโฟน </a:t>
            </a:r>
            <a:r>
              <a:rPr lang="en-US" sz="2000" dirty="0" smtClean="0"/>
              <a:t>(</a:t>
            </a:r>
            <a:r>
              <a:rPr lang="en-US" sz="2000" dirty="0" err="1" smtClean="0"/>
              <a:t>iPhone</a:t>
            </a:r>
            <a:r>
              <a:rPr lang="en-US" sz="2000" dirty="0" smtClean="0"/>
              <a:t>) </a:t>
            </a:r>
            <a:r>
              <a:rPr lang="th-TH" sz="2000" dirty="0" smtClean="0"/>
              <a:t> แบลคเบอร์รี่ </a:t>
            </a:r>
            <a:r>
              <a:rPr lang="en-US" sz="2000" dirty="0" smtClean="0"/>
              <a:t>(BlackBerry) </a:t>
            </a:r>
            <a:r>
              <a:rPr lang="th-TH" sz="2000" dirty="0" smtClean="0"/>
              <a:t>ซัมซุงกาแลคซี่ </a:t>
            </a:r>
            <a:r>
              <a:rPr lang="en-US" sz="2000" dirty="0" smtClean="0"/>
              <a:t>(</a:t>
            </a:r>
            <a:r>
              <a:rPr lang="en-US" sz="2000" dirty="0" err="1" smtClean="0"/>
              <a:t>Sumsung</a:t>
            </a:r>
            <a:r>
              <a:rPr lang="en-US" sz="2000" dirty="0" smtClean="0"/>
              <a:t> Galaxy) </a:t>
            </a:r>
            <a:r>
              <a:rPr lang="th-TH" sz="2000" dirty="0" smtClean="0"/>
              <a:t>ร้อยละ</a:t>
            </a:r>
            <a:r>
              <a:rPr lang="en-GB" sz="2000" dirty="0" smtClean="0"/>
              <a:t>12.7 </a:t>
            </a:r>
            <a:r>
              <a:rPr lang="th-TH" sz="2000" dirty="0" smtClean="0"/>
              <a:t>ใช้โทรศัพท์มือถือประเภท </a:t>
            </a:r>
            <a:r>
              <a:rPr lang="en-GB" sz="2000" dirty="0" smtClean="0"/>
              <a:t>2 </a:t>
            </a:r>
            <a:r>
              <a:rPr lang="th-TH" sz="2000" dirty="0" smtClean="0"/>
              <a:t>ซิม และร้อยละ </a:t>
            </a:r>
            <a:r>
              <a:rPr lang="en-GB" sz="2000" dirty="0" smtClean="0"/>
              <a:t>7.7 </a:t>
            </a:r>
            <a:r>
              <a:rPr lang="th-TH" sz="2000" dirty="0" smtClean="0"/>
              <a:t/>
            </a:r>
            <a:br>
              <a:rPr lang="th-TH" sz="2000" dirty="0" smtClean="0"/>
            </a:br>
            <a:r>
              <a:rPr lang="th-TH" sz="2000" dirty="0" smtClean="0"/>
              <a:t>ใช้โทรศัพท์มือถือประเภทหน้าจอขาว-ดำ</a:t>
            </a:r>
            <a:endParaRPr lang="en-US" sz="2000" dirty="0" smtClean="0"/>
          </a:p>
          <a:p>
            <a:pPr lvl="0"/>
            <a:r>
              <a:rPr lang="th-TH" sz="2000" dirty="0" smtClean="0"/>
              <a:t>ค่าบริการโทรศัพท์มือถือต่อเดือน พบว่า ร้อยละ </a:t>
            </a:r>
            <a:r>
              <a:rPr lang="en-GB" sz="2000" dirty="0" smtClean="0"/>
              <a:t>26.6 </a:t>
            </a:r>
            <a:r>
              <a:rPr lang="th-TH" sz="2000" dirty="0" smtClean="0"/>
              <a:t>ใช้ไม่เกิน </a:t>
            </a:r>
            <a:r>
              <a:rPr lang="en-GB" sz="2000" dirty="0" smtClean="0"/>
              <a:t>300 </a:t>
            </a:r>
            <a:r>
              <a:rPr lang="th-TH" sz="2000" dirty="0" smtClean="0"/>
              <a:t>บาท ร้อยละ </a:t>
            </a:r>
            <a:r>
              <a:rPr lang="en-GB" sz="2000" dirty="0" smtClean="0"/>
              <a:t>36.3 </a:t>
            </a:r>
            <a:r>
              <a:rPr lang="th-TH" sz="2000" dirty="0" smtClean="0"/>
              <a:t>ใช้ตั้งแต่ </a:t>
            </a:r>
            <a:r>
              <a:rPr lang="en-GB" sz="2000" dirty="0" smtClean="0"/>
              <a:t>300 </a:t>
            </a:r>
            <a:r>
              <a:rPr lang="th-TH" sz="2000" dirty="0" smtClean="0"/>
              <a:t>บาทแต่ไม่เกิน </a:t>
            </a:r>
            <a:r>
              <a:rPr lang="en-GB" sz="2000" dirty="0" smtClean="0"/>
              <a:t>500 </a:t>
            </a:r>
            <a:r>
              <a:rPr lang="th-TH" sz="2000" dirty="0" smtClean="0"/>
              <a:t>บาท ร้อยละ </a:t>
            </a:r>
            <a:r>
              <a:rPr lang="en-GB" sz="2000" dirty="0" smtClean="0"/>
              <a:t>26.6 </a:t>
            </a:r>
            <a:r>
              <a:rPr lang="th-TH" sz="2000" dirty="0" smtClean="0"/>
              <a:t>ใช้ตั้งแต่ </a:t>
            </a:r>
            <a:r>
              <a:rPr lang="en-GB" sz="2000" dirty="0" smtClean="0"/>
              <a:t>500 </a:t>
            </a:r>
            <a:r>
              <a:rPr lang="th-TH" sz="2000" dirty="0" smtClean="0"/>
              <a:t>บาท แต่ไม่เกิน </a:t>
            </a:r>
            <a:r>
              <a:rPr lang="en-GB" sz="2000" dirty="0" smtClean="0"/>
              <a:t>1,000 </a:t>
            </a:r>
            <a:r>
              <a:rPr lang="th-TH" sz="2000" dirty="0" smtClean="0"/>
              <a:t>บาท และร้อยละ </a:t>
            </a:r>
            <a:r>
              <a:rPr lang="en-GB" sz="2000" dirty="0" smtClean="0"/>
              <a:t>10.5 </a:t>
            </a:r>
            <a:r>
              <a:rPr lang="th-TH" sz="2000" dirty="0" smtClean="0"/>
              <a:t>ใช้ตั้งแต่ </a:t>
            </a:r>
            <a:r>
              <a:rPr lang="en-GB" sz="2000" dirty="0" smtClean="0"/>
              <a:t>1,000 </a:t>
            </a:r>
            <a:r>
              <a:rPr lang="th-TH" sz="2000" dirty="0" smtClean="0"/>
              <a:t>บาทขึ้นไป เฉลี่ยค่าบริการโทรศัพท์มือถือต่อเดือนอยู่ที่ </a:t>
            </a:r>
            <a:r>
              <a:rPr lang="en-GB" sz="2000" dirty="0" smtClean="0"/>
              <a:t>480 </a:t>
            </a:r>
            <a:r>
              <a:rPr lang="th-TH" sz="2000" dirty="0" smtClean="0"/>
              <a:t>บาท</a:t>
            </a:r>
            <a:endParaRPr lang="en-US" sz="2000" dirty="0" smtClean="0"/>
          </a:p>
          <a:p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000" b="0" smtClean="0">
                <a:cs typeface="Angsana New" pitchFamily="18" charset="-34"/>
              </a:rPr>
              <a:t>เว็บไซต์ลามก</a:t>
            </a:r>
            <a:endParaRPr lang="en-US" sz="6000" b="0" smtClean="0">
              <a:cs typeface="Angsana New" pitchFamily="18" charset="-34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เว็บไซต์ที่นำเสนอภาพและเนื้อหาลามกในโลกนี้มีอยู่</a:t>
            </a:r>
            <a:r>
              <a:rPr lang="th-TH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มากกว่า </a:t>
            </a:r>
            <a:r>
              <a:rPr lang="en-US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4.2 </a:t>
            </a:r>
            <a:r>
              <a:rPr lang="th-TH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ล้านเว็บไซต์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u="sng" smtClean="0">
                <a:solidFill>
                  <a:schemeClr val="hlink"/>
                </a:solidFill>
                <a:cs typeface="Angsana New" pitchFamily="18" charset="-34"/>
              </a:rPr>
              <a:t>ควบคุมดูแลได้ยาก</a:t>
            </a:r>
            <a:r>
              <a:rPr lang="th-TH" smtClean="0">
                <a:cs typeface="Angsana New" pitchFamily="18" charset="-34"/>
              </a:rPr>
              <a:t> เพราะมาตรฐานของแต่ละประเทศนั้นแตกต่างกัน ประเทศที่เขา</a:t>
            </a:r>
            <a:r>
              <a:rPr lang="th-TH" u="sng" smtClean="0">
                <a:solidFill>
                  <a:schemeClr val="hlink"/>
                </a:solidFill>
                <a:cs typeface="Angsana New" pitchFamily="18" charset="-34"/>
              </a:rPr>
              <a:t>เปิดเสรีก็มี</a:t>
            </a:r>
            <a:r>
              <a:rPr lang="th-TH" smtClean="0">
                <a:cs typeface="Angsana New" pitchFamily="18" charset="-34"/>
              </a:rPr>
              <a:t> ประเทศที่มีมาตรฐานแบบปิดก็มี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cs typeface="Angsana New" pitchFamily="18" charset="-34"/>
              </a:rPr>
              <a:t>ประเทศไทย ต้องหาทางสกัดกั้นกันเอาเอง </a:t>
            </a:r>
            <a:r>
              <a:rPr lang="en-US" smtClean="0">
                <a:cs typeface="Angsana New" pitchFamily="18" charset="-34"/>
              </a:rPr>
              <a:t>? </a:t>
            </a:r>
            <a:r>
              <a:rPr lang="th-TH" smtClean="0">
                <a:cs typeface="Angsana New" pitchFamily="18" charset="-34"/>
              </a:rPr>
              <a:t>ได้แก่การบล็อคเว็บไซต์ลามกจำนวนมาก ตลอดจนการรณรงค์ให้ช่วยกันสอดส่องรายงาน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u="sng" smtClean="0">
                <a:solidFill>
                  <a:schemeClr val="hlink"/>
                </a:solidFill>
                <a:cs typeface="Angsana New" pitchFamily="18" charset="-34"/>
              </a:rPr>
              <a:t>เว็บไซต์ลามกส่วนใหญ่อยู่ในต่างประเทศ</a:t>
            </a:r>
            <a:r>
              <a:rPr lang="th-TH" smtClean="0">
                <a:cs typeface="Angsana New" pitchFamily="18" charset="-34"/>
              </a:rPr>
              <a:t>ที่ไม่ถือว่าผิดกฎหมาย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cs typeface="Angsana New" pitchFamily="18" charset="-34"/>
              </a:rPr>
              <a:t>มูลนิธิเฝ้าระวังอินเทอร์เน็ต หรือ อินเทอร์เน็ต วอตช์ ฟาวเดชั่น (</a:t>
            </a:r>
            <a:r>
              <a:rPr lang="en-US" smtClean="0">
                <a:cs typeface="Angsana New" pitchFamily="18" charset="-34"/>
              </a:rPr>
              <a:t>IWF) </a:t>
            </a:r>
            <a:r>
              <a:rPr lang="th-TH" smtClean="0">
                <a:cs typeface="Angsana New" pitchFamily="18" charset="-34"/>
              </a:rPr>
              <a:t>เปิดเผยรายงานว่า เว็บไซต์ที่เอาเด็กอายุต่ำกว่าเกณฑ์มานำเสนอในทางลามก</a:t>
            </a:r>
            <a:r>
              <a:rPr lang="en-US" smtClean="0">
                <a:cs typeface="Angsana New" pitchFamily="18" charset="-34"/>
              </a:rPr>
              <a:t> </a:t>
            </a:r>
            <a:r>
              <a:rPr lang="th-TH" smtClean="0">
                <a:cs typeface="Angsana New" pitchFamily="18" charset="-34"/>
              </a:rPr>
              <a:t>เข้าข่ายการล่วงละเมิดเด็กนั้น ส่วนใหญ่เป็นเว็บไซต์ในอเมริกา</a:t>
            </a:r>
            <a:endParaRPr lang="en-US" sz="4400" smtClean="0"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smtClean="0">
                <a:cs typeface="Angsana New" pitchFamily="18" charset="-34"/>
              </a:rPr>
              <a:t>เว็บไซต์ภาพลามกเด็ก</a:t>
            </a:r>
            <a:endParaRPr lang="en-US" sz="5400" smtClean="0">
              <a:cs typeface="Angsana New" pitchFamily="18" charset="-34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3875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4000" smtClean="0">
                <a:cs typeface="Angsana New" pitchFamily="18" charset="-34"/>
              </a:rPr>
              <a:t>เว็บไซต์ตั้งอยู่ในประเทศสหรัฐอเมริกา</a:t>
            </a:r>
            <a:br>
              <a:rPr lang="th-TH" sz="4000" smtClean="0">
                <a:cs typeface="Angsana New" pitchFamily="18" charset="-34"/>
              </a:rPr>
            </a:br>
            <a:r>
              <a:rPr lang="th-TH" sz="4000" smtClean="0">
                <a:cs typeface="Angsana New" pitchFamily="18" charset="-34"/>
              </a:rPr>
              <a:t>จำหน่าย</a:t>
            </a:r>
            <a:r>
              <a:rPr lang="th-TH" sz="4000" u="sng" smtClean="0">
                <a:solidFill>
                  <a:schemeClr val="hlink"/>
                </a:solidFill>
                <a:cs typeface="Angsana New" pitchFamily="18" charset="-34"/>
              </a:rPr>
              <a:t>ภาพลามกเด็กที่ถูกทารุณทางเพศ</a:t>
            </a:r>
            <a:r>
              <a:rPr lang="th-TH" sz="4000" smtClean="0">
                <a:cs typeface="Angsana New" pitchFamily="18" charset="-34"/>
              </a:rPr>
              <a:t> ตำรวจอังกฤษได้ประสานงานไปยังหน่วยงานรับผิดชอบในสหรัฐ สืบเสาะจนกระทั่งได้ข้อมูลสมาชิกเว็บไซต์ทั้งหมด </a:t>
            </a:r>
            <a:br>
              <a:rPr lang="th-TH" sz="4000" smtClean="0">
                <a:cs typeface="Angsana New" pitchFamily="18" charset="-34"/>
              </a:rPr>
            </a:br>
            <a:r>
              <a:rPr lang="th-TH" sz="4000" smtClean="0">
                <a:cs typeface="Angsana New" pitchFamily="18" charset="-34"/>
              </a:rPr>
              <a:t>ผู้ต้องสงสัย 30 ราย ถูกจับในข้อหา</a:t>
            </a:r>
            <a:br>
              <a:rPr lang="th-TH" sz="4000" smtClean="0">
                <a:cs typeface="Angsana New" pitchFamily="18" charset="-34"/>
              </a:rPr>
            </a:br>
            <a:r>
              <a:rPr lang="th-TH" sz="4000" smtClean="0">
                <a:cs typeface="Angsana New" pitchFamily="18" charset="-34"/>
              </a:rPr>
              <a:t>ลักลอบซื้อภาพลามกเด็ก เจ้าของเว็บไซต์ถูกจับด้วย</a:t>
            </a:r>
            <a:endParaRPr lang="en-US" sz="4000" smtClean="0"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0425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รูปแบบและวิธีการโฆษณาชวนเชื่อให้เข้าไปใช้บริการ</a:t>
            </a:r>
            <a:br>
              <a:rPr lang="th-TH" sz="360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แช็ตไลน์ </a:t>
            </a:r>
            <a:r>
              <a:rPr lang="en-US" sz="3600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1900 </a:t>
            </a:r>
            <a:r>
              <a:rPr lang="th-TH" sz="3600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พบว่าหมิ่นเหม่ต่อศีลธรรมถึงขั้นลามกอนาจาร</a:t>
            </a:r>
            <a:r>
              <a:rPr lang="en-US" sz="3600" smtClean="0">
                <a:latin typeface="Angsana New" pitchFamily="18" charset="-34"/>
                <a:cs typeface="Angsana New" pitchFamily="18" charset="-34"/>
              </a:rPr>
              <a:t> </a:t>
            </a:r>
            <a:br>
              <a:rPr lang="en-US" sz="360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เนื้อหาของการสนทนาเข้าข่ายเป็นการส่งเสริมและยั่วยุเชิงกามารมณ์ เปรียบเสมือนการให้บริการเซ็กซ์โฟน</a:t>
            </a:r>
            <a:r>
              <a:rPr lang="en-US" sz="360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ค้าประเวณีด้วยเสียงอย่างโจ่งแจ้ง</a:t>
            </a:r>
            <a:r>
              <a:rPr lang="en-US" sz="360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defRPr/>
            </a:pPr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ปัญหาการให้บริการออดิโอเท็กซ์ </a:t>
            </a:r>
            <a:r>
              <a:rPr lang="en-US" sz="3600" smtClean="0">
                <a:latin typeface="Angsana New" pitchFamily="18" charset="-34"/>
                <a:cs typeface="Angsana New" pitchFamily="18" charset="-34"/>
              </a:rPr>
              <a:t>1900 </a:t>
            </a:r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ในเชิงไม่เหมาะสมเป็นช่องทางให้ </a:t>
            </a:r>
            <a:r>
              <a:rPr lang="th-TH" sz="3600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อาชญากรล่อลวงเด็กและเยาวชนไปข่มขืนและหายตัวจากบ้านกว่า </a:t>
            </a:r>
            <a:r>
              <a:rPr lang="en-US" sz="3600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3600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r>
              <a:rPr lang="en-US" sz="3600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 </a:t>
            </a:r>
            <a:br>
              <a:rPr lang="en-US" sz="3600" u="sng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</a:br>
            <a:endParaRPr lang="en-US" sz="3600" u="sng" smtClean="0">
              <a:solidFill>
                <a:schemeClr val="hlin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1692275" y="476250"/>
            <a:ext cx="5472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แช็ตไลน์ </a:t>
            </a:r>
            <a:r>
              <a:rPr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1900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0" smtClean="0">
                <a:cs typeface="Angsana New" pitchFamily="18" charset="-34"/>
              </a:rPr>
              <a:t>โรคติดอินเทอร์เน็ต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619283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cs typeface="Angsana New" pitchFamily="18" charset="-34"/>
              </a:rPr>
              <a:t>กระวนกระวายหากไม่ได้ต่อเน็ต หงุดหงิดง่ายถ้ามีผู้รบกวนขณะเล่น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cs typeface="Angsana New" pitchFamily="18" charset="-34"/>
              </a:rPr>
              <a:t>ไม่สามารถควบคุมตัวเองได้ ว่าจะใช้เน็ตแค่ </a:t>
            </a:r>
            <a:br>
              <a:rPr lang="th-TH" smtClean="0">
                <a:cs typeface="Angsana New" pitchFamily="18" charset="-34"/>
              </a:rPr>
            </a:br>
            <a:r>
              <a:rPr lang="th-TH" smtClean="0">
                <a:cs typeface="Angsana New" pitchFamily="18" charset="-34"/>
              </a:rPr>
              <a:t>15 นาที เมื่อรู้ตัวก็ 3 ชั่วโมงแล้ว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cs typeface="Angsana New" pitchFamily="18" charset="-34"/>
              </a:rPr>
              <a:t>หงุดหงิดตัวเองที่หยุดเล่นเน็ตไม่ได้เสียที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cs typeface="Angsana New" pitchFamily="18" charset="-34"/>
              </a:rPr>
              <a:t>ใจจดจ่อแต่เรื่องเมื่อเลิกเรียนกลับบ้าน </a:t>
            </a:r>
            <a:br>
              <a:rPr lang="th-TH" smtClean="0">
                <a:cs typeface="Angsana New" pitchFamily="18" charset="-34"/>
              </a:rPr>
            </a:br>
            <a:r>
              <a:rPr lang="th-TH" smtClean="0">
                <a:cs typeface="Angsana New" pitchFamily="18" charset="-34"/>
              </a:rPr>
              <a:t>ไม่ทำการบ้าน จะรีบต่อเน็ต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cs typeface="Angsana New" pitchFamily="18" charset="-34"/>
              </a:rPr>
              <a:t>เมื่อออนไลน์แล้วรู้สึกดีขึ้นอย่างบอกไม่ถูก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cs typeface="Angsana New" pitchFamily="18" charset="-34"/>
              </a:rPr>
              <a:t>ทานอาหารไม่เป็นเวลา สายตาแย่ลง ปวดเมื่อยไม่เป็นไร ขอให้ได้เล่นเน็ต</a:t>
            </a:r>
          </a:p>
        </p:txBody>
      </p:sp>
      <p:pic>
        <p:nvPicPr>
          <p:cNvPr id="40964" name="Picture 4" descr="j029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800350"/>
            <a:ext cx="2228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Jump Up Internet Rescue School</a:t>
            </a:r>
            <a:r>
              <a:rPr lang="th-TH" smtClean="0">
                <a:cs typeface="Angsana New" pitchFamily="18" charset="-34"/>
              </a:rPr>
              <a:t/>
            </a:r>
            <a:br>
              <a:rPr lang="th-TH" smtClean="0">
                <a:cs typeface="Angsana New" pitchFamily="18" charset="-34"/>
              </a:rPr>
            </a:br>
            <a:r>
              <a:rPr lang="th-TH" smtClean="0">
                <a:cs typeface="Angsana New" pitchFamily="18" charset="-34"/>
              </a:rPr>
              <a:t>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ค่ายช่วยเหลือผู้ติดอินเทอร์เน็ต</a:t>
            </a:r>
            <a:endParaRPr lang="en-US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354887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ประเทศเกาหลีใต้ มีปัญหาโรคติดอินเทอร์เน็ตกันมากขึ้น เนื่องจาก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90%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ของครัวเรือนในประเทศต่างก็เชื่อมต่อเน็ตความเร็วสูง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3 Mbps 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และสามารถใช้ไฮสปีดไร้สายขณะใช้ชีวิตอยู่บนท้องถนน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และนี่เป็นที่มาของ </a:t>
            </a:r>
            <a:r>
              <a:rPr lang="en-US" sz="2800" b="1" u="sng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Jump Up Internet Rescue School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ค่ายเพื่อช่วยเหลือผู้ติดอินเทอร์เน็ตให้กลับเข้าสู่ภาวะปกติ เชื่อว่าเป็นค่ายแรกของประเทศและของโลกเลยทีเดียว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ค่ายบำบัดผู้ติดเน็ต </a:t>
            </a:r>
            <a:r>
              <a:rPr lang="en-US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ถูกออกแบบมาเพื่อจัดการกับผู้มีอาการติดเน็ตขั้นรุนแรง ในแต่ละวันจะไม่มีการใช้คอมพิวเตอร์เลย อนุญาตให้ใช้โทรศัพท์ได้แค่ </a:t>
            </a:r>
            <a:r>
              <a:rPr lang="en-US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ชม</a:t>
            </a:r>
            <a:r>
              <a:rPr lang="en-US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800" b="1" u="sng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ต่อวันเท่านั้น สิ่งสำคัญคือต้องให้เด็กเรียนรู้ว่าไลฟสไตล์ที่ไม่มีคอมพิวเตอร์นั้นเป็นอย่างไร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วันๆ จะต้องทำอะไรบ้าง เด็กๆ จะวุ่นอยู่กับการออกกำลังกาย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ฝึกฝนคล้ายเข้าค่ายทหาร การทำงานกลุ่มกับเพื่อนๆ ซักเสื้อผ้า ทำความสะอาดห้องพัก </a:t>
            </a:r>
            <a:endParaRPr lang="en-US" sz="2800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496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2800" smtClean="0">
                <a:cs typeface="Angsana New" pitchFamily="18" charset="-34"/>
              </a:rPr>
              <a:t>ดร. วอลช์ กล่าวว่า การติดเกมรุนแรงนั้น อาจทำให้นิสัยของผู้เล่นเปลี่ยนไป </a:t>
            </a:r>
            <a:br>
              <a:rPr lang="th-TH" sz="2800" smtClean="0">
                <a:cs typeface="Angsana New" pitchFamily="18" charset="-34"/>
              </a:rPr>
            </a:br>
            <a:r>
              <a:rPr lang="th-TH" sz="2800" smtClean="0">
                <a:cs typeface="Angsana New" pitchFamily="18" charset="-34"/>
              </a:rPr>
              <a:t>คือจะมีความคิดก้าวร้าวเพิ่มขึ้น และอาจทำให้มีการใช้อารมณ์มากขึ้น </a:t>
            </a:r>
            <a:br>
              <a:rPr lang="th-TH" sz="2800" smtClean="0">
                <a:cs typeface="Angsana New" pitchFamily="18" charset="-34"/>
              </a:rPr>
            </a:br>
            <a:r>
              <a:rPr lang="th-TH" sz="2800" smtClean="0">
                <a:cs typeface="Angsana New" pitchFamily="18" charset="-34"/>
              </a:rPr>
              <a:t>รวมถึงพฤติกรรมการใช้กำลังเพิ่มขึ้นด้วย</a:t>
            </a:r>
            <a:r>
              <a:rPr lang="th-TH" sz="2800" smtClean="0"/>
              <a:t> </a:t>
            </a:r>
            <a:endParaRPr lang="en-US" sz="2800" smtClean="0"/>
          </a:p>
        </p:txBody>
      </p:sp>
      <p:pic>
        <p:nvPicPr>
          <p:cNvPr id="47107" name="Picture 4" descr="Image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6425" y="1838325"/>
            <a:ext cx="5391150" cy="404812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cs typeface="Angsana New" pitchFamily="18" charset="-34"/>
              </a:rPr>
              <a:t>การจัดเรตติ้งเกม </a:t>
            </a:r>
            <a:r>
              <a:rPr lang="en-US" smtClean="0">
                <a:cs typeface="Angsana New" pitchFamily="18" charset="-34"/>
              </a:rPr>
              <a:t>(Game Rating)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9784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altLang="ko-KR" smtClean="0">
                <a:latin typeface="Angsana New" pitchFamily="18" charset="-34"/>
                <a:cs typeface="Angsana New" pitchFamily="18" charset="-34"/>
              </a:rPr>
              <a:t>สถาบันมีเดียและครอบครัวแห่งอเมริกา ได้ผลักดันการจัดเรตติ้งเกมมาโดยตลอด ผู้ผลิตจะต้องส่งเกมไปจัดอันดับที่ </a:t>
            </a:r>
            <a:r>
              <a:rPr lang="en-US" altLang="ko-KR" smtClean="0">
                <a:latin typeface="Angsana New" pitchFamily="18" charset="-34"/>
                <a:ea typeface="Gulim" pitchFamily="34" charset="-127"/>
                <a:cs typeface="Angsana New" pitchFamily="18" charset="-34"/>
              </a:rPr>
              <a:t>ESRB </a:t>
            </a:r>
            <a:r>
              <a:rPr lang="th-TH" altLang="ko-KR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ko-KR" smtClean="0">
                <a:latin typeface="Angsana New" pitchFamily="18" charset="-34"/>
                <a:ea typeface="Gulim" pitchFamily="34" charset="-127"/>
              </a:rPr>
              <a:t>(Entertainment Software Rating Board</a:t>
            </a:r>
            <a:r>
              <a:rPr lang="th-TH" altLang="ko-KR" smtClean="0">
                <a:latin typeface="Angsana New" pitchFamily="18" charset="-34"/>
                <a:cs typeface="Angsana New" pitchFamily="18" charset="-34"/>
              </a:rPr>
              <a:t>) ซึ่งเป็นหน่วยงานอิสระที่จัดเรตติ้งเกมและเว็บไซต์ (</a:t>
            </a:r>
            <a:r>
              <a:rPr lang="en-US" altLang="ko-KR" smtClean="0">
                <a:latin typeface="Angsana New" pitchFamily="18" charset="-34"/>
                <a:ea typeface="Gulim" pitchFamily="34" charset="-127"/>
                <a:hlinkClick r:id="rId2"/>
              </a:rPr>
              <a:t>www.esrb.org</a:t>
            </a:r>
            <a:r>
              <a:rPr lang="th-TH" altLang="ko-KR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altLang="ko-KR" smtClean="0">
                <a:latin typeface="Angsana New" pitchFamily="18" charset="-34"/>
                <a:cs typeface="Angsana New" pitchFamily="18" charset="-34"/>
              </a:rPr>
              <a:t>เกมมีการจัดเป็น เรต </a:t>
            </a:r>
            <a:r>
              <a:rPr lang="en-US" altLang="ko-KR" smtClean="0">
                <a:latin typeface="Angsana New" pitchFamily="18" charset="-34"/>
                <a:ea typeface="Gulim" pitchFamily="34" charset="-127"/>
              </a:rPr>
              <a:t>M=Mature </a:t>
            </a:r>
            <a:r>
              <a:rPr lang="th-TH" altLang="ko-KR" smtClean="0">
                <a:latin typeface="Angsana New" pitchFamily="18" charset="-34"/>
                <a:cs typeface="Angsana New" pitchFamily="18" charset="-34"/>
              </a:rPr>
              <a:t>สำหรับผู้ใหญ่ เรต </a:t>
            </a:r>
            <a:r>
              <a:rPr lang="en-US" altLang="ko-KR" smtClean="0">
                <a:latin typeface="Angsana New" pitchFamily="18" charset="-34"/>
                <a:ea typeface="Gulim" pitchFamily="34" charset="-127"/>
              </a:rPr>
              <a:t>T=Teen </a:t>
            </a:r>
            <a:r>
              <a:rPr lang="th-TH" altLang="ko-KR" smtClean="0">
                <a:latin typeface="Angsana New" pitchFamily="18" charset="-34"/>
                <a:cs typeface="Angsana New" pitchFamily="18" charset="-34"/>
              </a:rPr>
              <a:t>สำหรับวัยรุ่น  </a:t>
            </a:r>
            <a:r>
              <a:rPr lang="en-US" altLang="ko-KR" smtClean="0">
                <a:latin typeface="Angsana New" pitchFamily="18" charset="-34"/>
                <a:ea typeface="Gulim" pitchFamily="34" charset="-127"/>
              </a:rPr>
              <a:t>E=Everyone </a:t>
            </a:r>
            <a:r>
              <a:rPr lang="th-TH" altLang="ko-KR" smtClean="0">
                <a:latin typeface="Angsana New" pitchFamily="18" charset="-34"/>
                <a:cs typeface="Angsana New" pitchFamily="18" charset="-34"/>
              </a:rPr>
              <a:t>สำหรับทุกคน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เวลาซื้อเกม โปรดสังเกตดูสัญลักษณ์</a:t>
            </a:r>
            <a:br>
              <a:rPr lang="th-TH" smtClean="0">
                <a:latin typeface="Angsana New" pitchFamily="18" charset="-34"/>
                <a:cs typeface="Angsana New" pitchFamily="18" charset="-34"/>
              </a:rPr>
            </a:br>
            <a:r>
              <a:rPr lang="th-TH" smtClean="0">
                <a:latin typeface="Angsana New" pitchFamily="18" charset="-34"/>
                <a:cs typeface="Angsana New" pitchFamily="18" charset="-34"/>
              </a:rPr>
              <a:t>เรตติ้งและคำบรรยายที่ข้างกล่อง เพื่อเป็นแนวทางในการเลือกซื้อเกมให้ลูก</a:t>
            </a:r>
            <a:endParaRPr lang="en-US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8132" name="Picture 4" descr="aboutp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1412875"/>
            <a:ext cx="2844800" cy="4679950"/>
          </a:xfr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smtClean="0">
                <a:cs typeface="Angsana New" pitchFamily="18" charset="-34"/>
              </a:rPr>
              <a:t>ร้านเกมในสิงคโปร์</a:t>
            </a:r>
            <a:endParaRPr lang="en-US" sz="4800" smtClean="0">
              <a:cs typeface="Angsana New" pitchFamily="18" charset="-34"/>
            </a:endParaRPr>
          </a:p>
        </p:txBody>
      </p:sp>
      <p:pic>
        <p:nvPicPr>
          <p:cNvPr id="49155" name="Picture 3" descr="facilitie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4052888"/>
            <a:ext cx="3051175" cy="2371725"/>
          </a:xfr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7993062" cy="2573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" pitchFamily="34" charset="0"/>
              </a:rPr>
              <a:t>Children in school uniform or partial school uniform are not permitted to enter the amusement anter irrespective of their age.</a:t>
            </a:r>
            <a:endParaRPr lang="th-TH" b="1">
              <a:solidFill>
                <a:srgbClr val="000099"/>
              </a:solidFill>
              <a:latin typeface="Arial" pitchFamily="34" charset="0"/>
            </a:endParaRPr>
          </a:p>
          <a:p>
            <a:r>
              <a:rPr lang="th-TH" b="1">
                <a:solidFill>
                  <a:srgbClr val="000099"/>
                </a:solidFill>
                <a:latin typeface="Arial" pitchFamily="34" charset="0"/>
              </a:rPr>
              <a:t>       </a:t>
            </a:r>
            <a:endParaRPr lang="en-US" b="1">
              <a:solidFill>
                <a:srgbClr val="000099"/>
              </a:solidFill>
              <a:latin typeface="Arial" pitchFamily="34" charset="0"/>
            </a:endParaRPr>
          </a:p>
          <a:p>
            <a:r>
              <a:rPr lang="en-US" b="1">
                <a:solidFill>
                  <a:srgbClr val="000099"/>
                </a:solidFill>
                <a:latin typeface="Arial" pitchFamily="34" charset="0"/>
              </a:rPr>
              <a:t>No smoking</a:t>
            </a:r>
          </a:p>
          <a:p>
            <a:r>
              <a:rPr lang="en-US" b="1">
                <a:solidFill>
                  <a:srgbClr val="000099"/>
                </a:solidFill>
                <a:latin typeface="Arial" pitchFamily="34" charset="0"/>
              </a:rPr>
              <a:t>No gambling</a:t>
            </a:r>
          </a:p>
          <a:p>
            <a:r>
              <a:rPr lang="en-US" b="1">
                <a:solidFill>
                  <a:srgbClr val="000099"/>
                </a:solidFill>
                <a:latin typeface="Arial" pitchFamily="34" charset="0"/>
              </a:rPr>
              <a:t>No photography</a:t>
            </a:r>
          </a:p>
          <a:p>
            <a:r>
              <a:rPr lang="en-US" b="1">
                <a:solidFill>
                  <a:srgbClr val="000099"/>
                </a:solidFill>
                <a:latin typeface="Arial" pitchFamily="34" charset="0"/>
              </a:rPr>
              <a:t>Other amusement token not allowed.</a:t>
            </a:r>
          </a:p>
          <a:p>
            <a:r>
              <a:rPr lang="en-US" b="1">
                <a:solidFill>
                  <a:srgbClr val="000099"/>
                </a:solidFill>
                <a:latin typeface="Arial" pitchFamily="34" charset="0"/>
              </a:rPr>
              <a:t>Children age under 16 are prohibited from playing video games from 7.30 a.m. to 6.30 p.m. during school days.</a:t>
            </a:r>
          </a:p>
        </p:txBody>
      </p:sp>
      <p:pic>
        <p:nvPicPr>
          <p:cNvPr id="49157" name="Picture 5" descr="MCj04112440000%5b1%5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1773238"/>
            <a:ext cx="1452562" cy="1376362"/>
          </a:xfrm>
          <a:noFill/>
        </p:spPr>
      </p:pic>
      <p:pic>
        <p:nvPicPr>
          <p:cNvPr id="49158" name="Picture 6" descr="facilitie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4076700"/>
            <a:ext cx="3046412" cy="236696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400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เครือข่ายผู้ปกครองออนไลน์ </a:t>
            </a:r>
            <a:r>
              <a:rPr lang="en-US" sz="400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CyberParents</a:t>
            </a:r>
            <a:br>
              <a:rPr lang="en-US" sz="400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รู้เท่าทันภัยแฝงอินเทอร์เน็ต </a:t>
            </a:r>
            <a:r>
              <a:rPr lang="th-TH" sz="2800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โดย มูลนิธิอินเทอร์เน็ตร่วมพัฒนาไทย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5472112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h-TH" sz="2800" b="1">
                <a:latin typeface="Arial" pitchFamily="34" charset="0"/>
                <a:cs typeface="Angsana New" pitchFamily="18" charset="-34"/>
              </a:rPr>
              <a:t>รวมตัวกันเพื่อเรียนรู้วิธีการใช้งานอินเทอร์เน็ต</a:t>
            </a:r>
            <a:r>
              <a:rPr lang="en-US" sz="2800" b="1">
                <a:latin typeface="Arial" pitchFamily="34" charset="0"/>
                <a:cs typeface="Angsana New" pitchFamily="18" charset="-34"/>
              </a:rPr>
              <a:t>/</a:t>
            </a:r>
            <a:r>
              <a:rPr lang="th-TH" sz="2800" b="1">
                <a:latin typeface="Arial" pitchFamily="34" charset="0"/>
                <a:cs typeface="Angsana New" pitchFamily="18" charset="-34"/>
              </a:rPr>
              <a:t>เกม เพื่อให้พูดคุยสื่อสาร แนะนำลูกหลานได้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h-TH" sz="2800" b="1">
                <a:solidFill>
                  <a:schemeClr val="hlink"/>
                </a:solidFill>
                <a:latin typeface="Arial" pitchFamily="34" charset="0"/>
                <a:cs typeface="Angsana New" pitchFamily="18" charset="-34"/>
              </a:rPr>
              <a:t>แลกเปลี่ยนประสบการณ์เลี้ยงดูลูกในยุคไซเบอร์ ลูกติดเกม ติดเน็ต ใครแก้ปัญหาอย่างไร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h-TH" sz="2800" b="1">
                <a:latin typeface="Arial" pitchFamily="34" charset="0"/>
                <a:cs typeface="Angsana New" pitchFamily="18" charset="-34"/>
              </a:rPr>
              <a:t>มีการอบรม สัมมนา ค่ายครอบครัว เพิ่มพูนความรู้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h-TH" sz="2800" b="1">
                <a:solidFill>
                  <a:schemeClr val="hlink"/>
                </a:solidFill>
                <a:latin typeface="Arial" pitchFamily="34" charset="0"/>
                <a:cs typeface="Angsana New" pitchFamily="18" charset="-34"/>
              </a:rPr>
              <a:t>อัพเดทข่าวสารและกิจกรรมทางเว็บไซต์ จดหมายข่าว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th-TH" sz="2800" b="1">
                <a:latin typeface="Arial" pitchFamily="34" charset="0"/>
                <a:cs typeface="Angsana New" pitchFamily="18" charset="-34"/>
              </a:rPr>
              <a:t>ส่งเสริมความรัก ความผูกพัน สานสัมพันธ์ในครอบครัว ให้เวลาในการดูแลบุตรหลาน สอดส่องดูแลการใช้งานสื่อไอทีอย่างใกล้ชิด</a:t>
            </a:r>
          </a:p>
        </p:txBody>
      </p:sp>
      <p:pic>
        <p:nvPicPr>
          <p:cNvPr id="5120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789363"/>
            <a:ext cx="25479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3" descr="logo_thaisafenet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557338"/>
            <a:ext cx="18192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4"/>
          <p:cNvSpPr txBox="1">
            <a:spLocks noChangeArrowheads="1"/>
          </p:cNvSpPr>
          <p:nvPr/>
        </p:nvSpPr>
        <p:spPr bwMode="auto">
          <a:xfrm>
            <a:off x="611188" y="580548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 u="sng">
                <a:solidFill>
                  <a:srgbClr val="FFCCFF"/>
                </a:solidFill>
                <a:cs typeface="Angsana New" pitchFamily="18" charset="-34"/>
              </a:rPr>
              <a:t>สมัครสมาชิก เพื่อรับข่าวสาร และร่วมกิจกรรมมากมาย ที่ </a:t>
            </a:r>
            <a:r>
              <a:rPr lang="en-US" sz="2400" b="1" u="sng">
                <a:solidFill>
                  <a:srgbClr val="FFCCFF"/>
                </a:solidFill>
                <a:cs typeface="Angsana New" pitchFamily="18" charset="-34"/>
              </a:rPr>
              <a:t>www.thaisafenet.org</a:t>
            </a:r>
            <a:endParaRPr lang="th-TH" sz="2400" b="1" u="sng">
              <a:solidFill>
                <a:srgbClr val="FFCCFF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32848" cy="540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505475"/>
          </a:xfrm>
        </p:spPr>
        <p:txBody>
          <a:bodyPr/>
          <a:lstStyle/>
          <a:p>
            <a:pPr lvl="0"/>
            <a:r>
              <a:rPr lang="th-TH" sz="2400" dirty="0" smtClean="0">
                <a:latin typeface="Arial" pitchFamily="34" charset="0"/>
              </a:rPr>
              <a:t>วัยรุ่นไทยใช้โทรศัพท์มือถือโทรหาเพื่อนบ่อยที่สุด ร้อยละ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55.9 </a:t>
            </a:r>
            <a:r>
              <a:rPr lang="th-TH" sz="2400" dirty="0" smtClean="0">
                <a:latin typeface="Arial" pitchFamily="34" charset="0"/>
              </a:rPr>
              <a:t>รองลงมาเป็นแฟน ร้อยละ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26.2 </a:t>
            </a:r>
            <a:r>
              <a:rPr lang="th-TH" sz="2400" dirty="0" smtClean="0">
                <a:latin typeface="Arial" pitchFamily="34" charset="0"/>
              </a:rPr>
              <a:t>ตามมาด้วยพ่อแม่ ร้อยละ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16.5 </a:t>
            </a:r>
            <a:r>
              <a:rPr lang="th-TH" sz="2400" dirty="0" smtClean="0">
                <a:latin typeface="Arial" pitchFamily="34" charset="0"/>
              </a:rPr>
              <a:t>(ข้อมูลปี พ.ศ.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2552 </a:t>
            </a:r>
            <a:r>
              <a:rPr lang="th-TH" sz="2400" dirty="0" smtClean="0">
                <a:latin typeface="Arial" pitchFamily="34" charset="0"/>
              </a:rPr>
              <a:t>จาก ศูนย์วิจัยมหาวิทยาลัยกรุงเทพ)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h-TH" sz="2400" dirty="0" smtClean="0">
                <a:latin typeface="Arial" pitchFamily="34" charset="0"/>
              </a:rPr>
              <a:t>เยาวชนส่วนใหญ่มีโทรศัพท์มือถือครั้งแรกเมื่ออายุ 14 ปี โดยพ่อแม่ผู้ปกครองซื้อให้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h-TH" sz="2400" dirty="0" smtClean="0">
                <a:latin typeface="Arial" pitchFamily="34" charset="0"/>
              </a:rPr>
              <a:t>ใช้งานเฉลี่ยวันละประมาณ 1-5 ชั่วโมง โดยมีระยะเวลาโทรคุยต่อเนื่องยาวนานที่สุดประมาณ 1 ชั่วโมง 50 นาที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h-TH" sz="2400" dirty="0" smtClean="0">
                <a:latin typeface="Arial" pitchFamily="34" charset="0"/>
              </a:rPr>
              <a:t>ช่วงเวลาที่ใช้โทรศัพท์จะเลือกตามความสะดวก รองลงมาคือช่วงเวลาหกโมงเย็นถึงเที่ยงคืน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h-TH" sz="2400" dirty="0" smtClean="0">
                <a:latin typeface="Arial" pitchFamily="34" charset="0"/>
              </a:rPr>
              <a:t>ส่วนใหญ่ใช้โทรศัพท์ระบบเติมเงิน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h-TH" sz="2400" dirty="0" smtClean="0">
                <a:latin typeface="Arial" pitchFamily="34" charset="0"/>
              </a:rPr>
              <a:t>83.2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%)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398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0" smtClean="0">
                <a:cs typeface="Angsana New" pitchFamily="18" charset="-34"/>
              </a:rPr>
              <a:t>10 วิธี ดูแลบุตรหลานที่ใช้งานอินเทอร์เน็ต</a:t>
            </a:r>
            <a:endParaRPr lang="en-US" sz="5400" b="0" smtClean="0">
              <a:cs typeface="Angsana New" pitchFamily="18" charset="-34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พ่อแม่ควรเรียนรู้เรื่องอินเทอร์เน็ตบ้าง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ใช้เวลาท่องอินเทอร์เน็ตกับลูกให้มากที่สุด</a:t>
            </a:r>
            <a:r>
              <a:rPr lang="en-US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หรืออย่างน้อยต้องพูดคุยกัน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ติดตั้งเครื่องคอมพิวเตอร์ไว้ในห้องรวมของครอบครัว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ท่านต้องเป็นตัวอย่างที่ดีในการใช้งานอินเทอร์เน็ตก่อนที่จะสอนลูก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สอนลูกให้เข้าใจถึงวัตถุประสงค์ของการใช้งานแต่ละอย่าง เช่น อีเมล์ แช็ต กลุ่มข่าว เว็บ การสำเนาข้อมูล รวมถึงกฎกติกามารยาทออนไลน์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ส่งเสริมให้ลูกใช้งานอินเทอร์เน็ตอย่างสนุก ปลอดภัย และได้ประโยชน์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หมั่นสังเกตพฤติกรรมของลูก ดูว่าเขาทำตัวแปลกไปกว่าที่เคยหรือไม่ 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พูดคุยกับลูกให้เข้าใจแต่แรก ถึงขอบเขตการใช้งานอินเทอร์เน็ต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ผู้ปกครองอาจติดตั้งโปรแกรมบล็อกเว็บไซต์ได้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หากท่านพบอะไรที่เหลือบ่ากว่าแรง อย่ารีรอที่จะขอความช่วยเหลือ</a:t>
            </a:r>
            <a:endParaRPr lang="en-US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668838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225" y="2492375"/>
            <a:ext cx="4803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981075"/>
            <a:ext cx="47132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221163"/>
            <a:ext cx="34988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4763"/>
            <a:ext cx="46688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12"/>
          <p:cNvSpPr txBox="1">
            <a:spLocks noChangeArrowheads="1"/>
          </p:cNvSpPr>
          <p:nvPr/>
        </p:nvSpPr>
        <p:spPr bwMode="auto">
          <a:xfrm>
            <a:off x="5508625" y="0"/>
            <a:ext cx="3455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solidFill>
                  <a:srgbClr val="FFFF00"/>
                </a:solidFill>
                <a:cs typeface="Angsana New" pitchFamily="18" charset="-34"/>
              </a:rPr>
              <a:t>เสียงจากผู้ปกครองส่วนหนึ่ง </a:t>
            </a:r>
            <a:br>
              <a:rPr lang="th-TH" sz="2400" b="1">
                <a:solidFill>
                  <a:srgbClr val="FFFF00"/>
                </a:solidFill>
                <a:cs typeface="Angsana New" pitchFamily="18" charset="-34"/>
              </a:rPr>
            </a:br>
            <a:r>
              <a:rPr lang="th-TH" sz="2400" b="1">
                <a:solidFill>
                  <a:srgbClr val="FFFF00"/>
                </a:solidFill>
                <a:cs typeface="Angsana New" pitchFamily="18" charset="-34"/>
              </a:rPr>
              <a:t>ที่มีต่อร้านอินเทอร์เน็ตและร้านเกม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480377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797425"/>
            <a:ext cx="48942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67175" y="1989138"/>
            <a:ext cx="4803775" cy="1935162"/>
          </a:xfrm>
          <a:noFill/>
        </p:spPr>
      </p:pic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5508625" y="476250"/>
            <a:ext cx="3455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solidFill>
                  <a:srgbClr val="FFFF00"/>
                </a:solidFill>
                <a:cs typeface="Angsana New" pitchFamily="18" charset="-34"/>
              </a:rPr>
              <a:t>เสียงจากผู้ปกครองส่วนหนึ่ง </a:t>
            </a:r>
            <a:br>
              <a:rPr lang="th-TH" sz="2400" b="1">
                <a:solidFill>
                  <a:srgbClr val="FFFF00"/>
                </a:solidFill>
                <a:cs typeface="Angsana New" pitchFamily="18" charset="-34"/>
              </a:rPr>
            </a:br>
            <a:r>
              <a:rPr lang="th-TH" sz="2400" b="1">
                <a:solidFill>
                  <a:srgbClr val="FFFF00"/>
                </a:solidFill>
                <a:cs typeface="Angsana New" pitchFamily="18" charset="-34"/>
              </a:rPr>
              <a:t>ที่มีต่อร้านอินเทอร์เน็ตและร้านเกม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08050"/>
            <a:ext cx="7715250" cy="5543550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smtClean="0">
                <a:solidFill>
                  <a:srgbClr val="FFFF00"/>
                </a:solidFill>
                <a:cs typeface="Angsana New" pitchFamily="18" charset="-34"/>
              </a:rPr>
              <a:t>บุตรชายอายุ </a:t>
            </a:r>
            <a:r>
              <a:rPr lang="en-US" sz="3600" b="1" smtClean="0">
                <a:solidFill>
                  <a:srgbClr val="FFFF00"/>
                </a:solidFill>
                <a:cs typeface="Angsana New" pitchFamily="18" charset="-34"/>
              </a:rPr>
              <a:t>13 </a:t>
            </a:r>
            <a:r>
              <a:rPr lang="th-TH" sz="3600" b="1" smtClean="0">
                <a:solidFill>
                  <a:srgbClr val="FFFF00"/>
                </a:solidFill>
                <a:cs typeface="Angsana New" pitchFamily="18" charset="-34"/>
              </a:rPr>
              <a:t>ปี มีอาการติดเกมคอมพิวเตอร์ (เช่น </a:t>
            </a:r>
            <a:r>
              <a:rPr lang="en-US" sz="3600" b="1" smtClean="0">
                <a:solidFill>
                  <a:srgbClr val="FFFF00"/>
                </a:solidFill>
                <a:cs typeface="Angsana New" pitchFamily="18" charset="-34"/>
              </a:rPr>
              <a:t>GTA, SF) </a:t>
            </a:r>
            <a:r>
              <a:rPr lang="th-TH" sz="3600" b="1" smtClean="0">
                <a:solidFill>
                  <a:srgbClr val="FFFF00"/>
                </a:solidFill>
                <a:cs typeface="Angsana New" pitchFamily="18" charset="-34"/>
              </a:rPr>
              <a:t>มากว่า </a:t>
            </a:r>
            <a:r>
              <a:rPr lang="en-US" sz="3600" b="1" smtClean="0">
                <a:solidFill>
                  <a:srgbClr val="FFFF00"/>
                </a:solidFill>
                <a:cs typeface="Angsana New" pitchFamily="18" charset="-34"/>
              </a:rPr>
              <a:t>3 - 4 </a:t>
            </a:r>
            <a:r>
              <a:rPr lang="th-TH" sz="3600" b="1" smtClean="0">
                <a:solidFill>
                  <a:srgbClr val="FFFF00"/>
                </a:solidFill>
                <a:cs typeface="Angsana New" pitchFamily="18" charset="-34"/>
              </a:rPr>
              <a:t>ปี แล้วทำให้มีนิสัยก้าวร้าวตามแบบนิสัยในเกม</a:t>
            </a:r>
            <a:r>
              <a:rPr lang="th-TH" sz="3600" b="1" smtClean="0">
                <a:cs typeface="Angsana New" pitchFamily="18" charset="-34"/>
              </a:rPr>
              <a:t> </a:t>
            </a:r>
            <a:r>
              <a:rPr lang="th-TH" sz="3600" b="1" smtClean="0">
                <a:solidFill>
                  <a:srgbClr val="FFCCFF"/>
                </a:solidFill>
                <a:cs typeface="Angsana New" pitchFamily="18" charset="-34"/>
              </a:rPr>
              <a:t>ผมจึงหาทางออกเพื่อแก้ไขนิสัยโดยเบี่ยงเบนเวลาว่าง ไปใช้ในกิจกรรมกลางแจ้งนอกบ้าน</a:t>
            </a:r>
            <a:r>
              <a:rPr lang="th-TH" sz="3600" b="1" smtClean="0">
                <a:cs typeface="Angsana New" pitchFamily="18" charset="-34"/>
              </a:rPr>
              <a:t> และหากิจกรรมที่เขาสนใจมากที่สุด ไม่ว่าจะเป็น ว่ายน้ำ </a:t>
            </a:r>
            <a:br>
              <a:rPr lang="th-TH" sz="3600" b="1" smtClean="0">
                <a:cs typeface="Angsana New" pitchFamily="18" charset="-34"/>
              </a:rPr>
            </a:br>
            <a:r>
              <a:rPr lang="th-TH" sz="3600" b="1" smtClean="0">
                <a:cs typeface="Angsana New" pitchFamily="18" charset="-34"/>
              </a:rPr>
              <a:t>ขี่จักรยานลงเขา เดินป่า พักแรมในป่า </a:t>
            </a:r>
            <a:r>
              <a:rPr lang="th-TH" sz="3600" b="1" smtClean="0">
                <a:solidFill>
                  <a:srgbClr val="FFCCFF"/>
                </a:solidFill>
                <a:cs typeface="Angsana New" pitchFamily="18" charset="-34"/>
              </a:rPr>
              <a:t>ซึ่งมาลงตัวที่ </a:t>
            </a:r>
            <a:br>
              <a:rPr lang="th-TH" sz="3600" b="1" smtClean="0">
                <a:solidFill>
                  <a:srgbClr val="FFCCFF"/>
                </a:solidFill>
                <a:cs typeface="Angsana New" pitchFamily="18" charset="-34"/>
              </a:rPr>
            </a:br>
            <a:r>
              <a:rPr lang="th-TH" sz="3600" b="1" smtClean="0">
                <a:solidFill>
                  <a:srgbClr val="FFCCFF"/>
                </a:solidFill>
                <a:cs typeface="Angsana New" pitchFamily="18" charset="-34"/>
              </a:rPr>
              <a:t>การเล่นเครื่องบินบังคับวิทยุ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b="1" smtClean="0">
                <a:cs typeface="Angsana New" pitchFamily="18" charset="-34"/>
              </a:rPr>
              <a:t>						เสียงจาก คุณวีรพงษ์</a:t>
            </a:r>
            <a:endParaRPr lang="en-US" b="1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075612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ดูเหมือน</a:t>
            </a:r>
            <a:r>
              <a:rPr lang="en-US" sz="2800" b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ัฐบาลหรือหน่วยงานที่เกี่ยวข้องกับการศึกษาไม่เห็นความสำคัญของอนาคตของเด็กในประเทศที่จะเติบโตขึ้นเป็นผู้ใหญ่ในภายภาคหน้า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ไม่ว่าจะเป็นปัญหาที่เกิดจาก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		1. </a:t>
            </a:r>
            <a:r>
              <a:rPr lang="th-TH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สภาพแวดล้อมในครอบครัว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		2. </a:t>
            </a:r>
            <a:r>
              <a:rPr lang="th-TH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สภาพแวดล้อมรอบ ๆ</a:t>
            </a:r>
            <a:r>
              <a:rPr lang="en-US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 ตัวของเด็กทั้งที่บ้านและที่โรงเรียน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		3.</a:t>
            </a:r>
            <a:r>
              <a:rPr lang="th-TH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สื่อทางโทรทัศน์</a:t>
            </a:r>
            <a:r>
              <a:rPr lang="en-US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วิทยุ</a:t>
            </a:r>
            <a:r>
              <a:rPr lang="en-US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อินเตอร์เน็ต</a:t>
            </a:r>
            <a:r>
              <a:rPr lang="en-US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หนังสือ และอื่น ๆ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อีกมากมาย ที่บางครั้ง</a:t>
            </a:r>
            <a:r>
              <a:rPr lang="th-TH" sz="2800" b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ผู้ผลิตไม่มีจรรยาบรรณเห็นแก่ผลประโยชน์อย่างเดียว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โดยไม่คิดคำนึงถึงสภาพการรับรู้ของเด็กที่บางคนอาจจะไม่มีแม้แต่คนคอยชี้แนะว่าอะไรถูกอะไรผิด การยัดเยียดของสื่อโฆษณาในโทรทัศน์ </a:t>
            </a:r>
            <a:br>
              <a:rPr lang="th-TH" sz="2800" b="1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โฆษณาผลิตภัณฑ์บำรุงผิวที่ผู้ที่เป็นนางแบบเกือบจะแก้ผ้าออกหมดอยู่แล้ว หรือผลิตภัณฑ์ผ้าอนามัย ผลิตภัณฑ์สบู่ มีทั้งรูปแบบการกอดกัน เสื้อผ้าน้อยชิ้น ยังไม่มีใครออกมารับผิดชอบเลย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smtClean="0">
                <a:solidFill>
                  <a:srgbClr val="FFCCFF"/>
                </a:solidFill>
                <a:latin typeface="Angsana New" pitchFamily="18" charset="-34"/>
                <a:cs typeface="Angsana New" pitchFamily="18" charset="-34"/>
              </a:rPr>
              <a:t>การไม่รักษาวัฒนธรรมประจำชาติ ไม่สอนให้ลูกหลานรักชาติบ้านเมือง การไม่มีระเบียบวินัย และอีกหลาย ๆ อย่าง จึงทำให้เด็กและวัยรุ่นในยุคสมัยนี้เกิดพฤติกรรมเลียนแบบ และคิดไม่เป็น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							</a:t>
            </a:r>
            <a:r>
              <a:rPr lang="th-TH" sz="2800" b="1" smtClean="0">
                <a:latin typeface="Angsana New" pitchFamily="18" charset="-34"/>
                <a:cs typeface="Angsana New" pitchFamily="18" charset="-34"/>
              </a:rPr>
              <a:t>เสียงจาก คุณ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PUNLOP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cs typeface="Angsana New" pitchFamily="18" charset="-34"/>
              </a:rPr>
              <a:t>ข้อเรียกร้องจากกลุ่มพ่อแม่ </a:t>
            </a:r>
            <a:r>
              <a:rPr lang="en-US" smtClean="0">
                <a:solidFill>
                  <a:srgbClr val="FFFF00"/>
                </a:solidFill>
                <a:cs typeface="Angsana New" pitchFamily="18" charset="-34"/>
              </a:rPr>
              <a:t>CyberParents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cs typeface="Angsana New" pitchFamily="18" charset="-34"/>
              </a:rPr>
              <a:t>รัฐควรจัดการกับเนื้อหา</a:t>
            </a:r>
            <a:r>
              <a:rPr lang="en-US" b="1" dirty="0" smtClean="0">
                <a:cs typeface="Angsana New" pitchFamily="18" charset="-34"/>
              </a:rPr>
              <a:t>/</a:t>
            </a:r>
            <a:r>
              <a:rPr lang="th-TH" b="1" dirty="0" smtClean="0">
                <a:cs typeface="Angsana New" pitchFamily="18" charset="-34"/>
              </a:rPr>
              <a:t>สิ่งผิดกฎหมายอย่างจริงจัง</a:t>
            </a:r>
          </a:p>
          <a:p>
            <a:pPr eaLnBrk="1" hangingPunct="1">
              <a:defRPr/>
            </a:pPr>
            <a:r>
              <a:rPr lang="th-TH" b="1" dirty="0" err="1" smtClean="0">
                <a:solidFill>
                  <a:srgbClr val="FFFF00"/>
                </a:solidFill>
                <a:cs typeface="Angsana New" pitchFamily="18" charset="-34"/>
              </a:rPr>
              <a:t>จัดเรตติ้ง</a:t>
            </a: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เว็บไซต์ และ เกม</a:t>
            </a:r>
            <a:r>
              <a:rPr lang="en-US" b="1" dirty="0" smtClean="0">
                <a:solidFill>
                  <a:srgbClr val="FFFF00"/>
                </a:solidFill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เพื่อให้ผู้ใช้สามารถดูแลตัวเองได้</a:t>
            </a:r>
          </a:p>
          <a:p>
            <a:pPr eaLnBrk="1" hangingPunct="1">
              <a:defRPr/>
            </a:pPr>
            <a:r>
              <a:rPr lang="th-TH" b="1" dirty="0" smtClean="0">
                <a:cs typeface="Angsana New" pitchFamily="18" charset="-34"/>
              </a:rPr>
              <a:t>ผู้ให้บริการและร้านอินเทอร์เน็ตช่วยกันดูแลเด็กๆ อย่าเน้นธุรกิจเกินไป</a:t>
            </a:r>
          </a:p>
          <a:p>
            <a:pPr eaLnBrk="1" hangingPunct="1">
              <a:defRPr/>
            </a:pP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มีโปรแกรมบล็อกเว็บไม่ดี โปรแกรมตรวจฆ่า</a:t>
            </a:r>
            <a:r>
              <a:rPr lang="th-TH" b="1" dirty="0" err="1" smtClean="0">
                <a:solidFill>
                  <a:srgbClr val="FFFF00"/>
                </a:solidFill>
                <a:cs typeface="Angsana New" pitchFamily="18" charset="-34"/>
              </a:rPr>
              <a:t>ไวรัส</a:t>
            </a: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 พร้อมการฝึกอบรม</a:t>
            </a:r>
          </a:p>
          <a:p>
            <a:pPr eaLnBrk="1" hangingPunct="1">
              <a:defRPr/>
            </a:pPr>
            <a:r>
              <a:rPr lang="th-TH" b="1" dirty="0" smtClean="0">
                <a:cs typeface="Angsana New" pitchFamily="18" charset="-34"/>
              </a:rPr>
              <a:t>มีหลักสูตรการใช้อินเทอร์เน็ตอย่างปลอดภัยและสร้างสรรค์ในโรงเรียน</a:t>
            </a:r>
          </a:p>
          <a:p>
            <a:pPr eaLnBrk="1" hangingPunct="1">
              <a:defRPr/>
            </a:pP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การฝึกอบรม ให้ความรู้พ่อแม่ ครู เพื่อให้สามารถดูแลเด็กๆ ในโลก</a:t>
            </a:r>
            <a:b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</a:b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ไซเบอร์ได้อย่างดี</a:t>
            </a:r>
          </a:p>
          <a:p>
            <a:pPr eaLnBrk="1" hangingPunct="1">
              <a:defRPr/>
            </a:pPr>
            <a:r>
              <a:rPr lang="th-TH" b="1" dirty="0" smtClean="0">
                <a:cs typeface="Angsana New" pitchFamily="18" charset="-34"/>
              </a:rPr>
              <a:t>สังคมช่วยกันตรวจตรา สกัดกั้นสิ่งไม่ดี เฝ้าระวังและแจ้งเตือนภัย</a:t>
            </a:r>
            <a:r>
              <a:rPr lang="en-US" b="1" dirty="0" smtClean="0">
                <a:cs typeface="Angsana New" pitchFamily="18" charset="-34"/>
              </a:rPr>
              <a:t>/</a:t>
            </a:r>
            <a:r>
              <a:rPr lang="th-TH" b="1" dirty="0" smtClean="0">
                <a:cs typeface="Angsana New" pitchFamily="18" charset="-34"/>
              </a:rPr>
              <a:t>สิ่งที่ไม่เหมาะสม ทำงานกันเป็นเครือข่ายอย่าง</a:t>
            </a:r>
            <a:r>
              <a:rPr lang="th-TH" b="1" dirty="0" err="1" smtClean="0">
                <a:cs typeface="Angsana New" pitchFamily="18" charset="-34"/>
              </a:rPr>
              <a:t>บูรณา</a:t>
            </a:r>
            <a:r>
              <a:rPr lang="th-TH" b="1" dirty="0" smtClean="0">
                <a:cs typeface="Angsana New" pitchFamily="18" charset="-34"/>
              </a:rPr>
              <a:t>การ</a:t>
            </a:r>
            <a:endParaRPr lang="en-US" b="1" dirty="0" smtClean="0"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/>
          <a:lstStyle/>
          <a:p>
            <a:pPr lvl="0"/>
            <a:r>
              <a:rPr lang="th-TH" sz="2200" dirty="0" smtClean="0"/>
              <a:t>พบการโฆษณาในหน้าท้ายๆ เล่มของนิตยสารหลายฉบับ ให้ดาวน์โหลดภาพหรือคลิปวิดีโอแนววาบหวิวโดยใช้โทรศัพท์มือถือ </a:t>
            </a:r>
            <a:endParaRPr lang="en-US" sz="2200" dirty="0" smtClean="0"/>
          </a:p>
          <a:p>
            <a:pPr lvl="0"/>
            <a:r>
              <a:rPr lang="th-TH" sz="2200" dirty="0" smtClean="0"/>
              <a:t>ในบางพื้นที่ เด็กซื้อโทรศัพท์มือถือหรือนำโทรศัพท์ไปซ่อม แล้วมีบริการโหลดภาพหรือคลิปวาบหวิวมาให้ในเครื่องเลย </a:t>
            </a:r>
            <a:endParaRPr lang="en-US" sz="2200" dirty="0" smtClean="0"/>
          </a:p>
          <a:p>
            <a:pPr lvl="0"/>
            <a:r>
              <a:rPr lang="th-TH" sz="2200" dirty="0" smtClean="0"/>
              <a:t>เด็กซื้อโทรศัพท์ราคาถูก เช่น ไอโฟน (จากแม่สาย) หรือ </a:t>
            </a:r>
            <a:r>
              <a:rPr lang="en-GB" sz="2200" dirty="0" smtClean="0"/>
              <a:t>Blackberry </a:t>
            </a:r>
            <a:r>
              <a:rPr lang="th-TH" sz="2200" dirty="0" smtClean="0"/>
              <a:t/>
            </a:r>
            <a:br>
              <a:rPr lang="th-TH" sz="2200" dirty="0" smtClean="0"/>
            </a:br>
            <a:r>
              <a:rPr lang="th-TH" sz="2200" dirty="0" smtClean="0"/>
              <a:t>แล้วใช้ซิมแบบแช็ท ในการแช็ทกับเพื่อนๆ ผ่านมือถือ </a:t>
            </a:r>
            <a:endParaRPr lang="en-US" sz="2200" dirty="0" smtClean="0"/>
          </a:p>
          <a:p>
            <a:pPr lvl="0"/>
            <a:r>
              <a:rPr lang="th-TH" sz="2200" dirty="0" smtClean="0"/>
              <a:t>ข่าวดังจากประเทศสเปน เด็กอายุ </a:t>
            </a:r>
            <a:r>
              <a:rPr lang="en-US" sz="2200" dirty="0" smtClean="0"/>
              <a:t>12 </a:t>
            </a:r>
            <a:r>
              <a:rPr lang="th-TH" sz="2200" dirty="0" smtClean="0"/>
              <a:t>ปี ไม่สามารถใช้ชีวิตได้ตามปกติถ้าไม่มีโทรศัพท์มือถือ นับเป็นรายแรกของประเทศสเปนที่ต้องได้รับการรักษาโรค </a:t>
            </a:r>
            <a:r>
              <a:rPr lang="en-US" sz="2200" dirty="0" smtClean="0"/>
              <a:t>“</a:t>
            </a:r>
            <a:r>
              <a:rPr lang="th-TH" sz="2200" dirty="0" smtClean="0"/>
              <a:t>เสพติดมือถือ</a:t>
            </a:r>
            <a:r>
              <a:rPr lang="en-US" sz="2200" dirty="0" smtClean="0"/>
              <a:t>” </a:t>
            </a:r>
            <a:r>
              <a:rPr lang="th-TH" sz="2200" dirty="0" smtClean="0"/>
              <a:t>ในโรงพยาบาลจิตเวช </a:t>
            </a:r>
            <a:r>
              <a:rPr lang="en-GB" sz="2200" dirty="0" smtClean="0"/>
              <a:t> (</a:t>
            </a:r>
            <a:r>
              <a:rPr lang="th-TH" sz="2200" dirty="0" smtClean="0"/>
              <a:t>ข่าวปี พ.ศ. </a:t>
            </a:r>
            <a:r>
              <a:rPr lang="en-US" sz="2200" dirty="0" smtClean="0"/>
              <a:t>2551 </a:t>
            </a:r>
            <a:r>
              <a:rPr lang="th-TH" sz="2200" dirty="0" smtClean="0"/>
              <a:t>จากหนังสือ </a:t>
            </a:r>
            <a:r>
              <a:rPr lang="en-US" sz="2200" dirty="0" smtClean="0"/>
              <a:t>“</a:t>
            </a:r>
            <a:r>
              <a:rPr lang="th-TH" sz="2200" dirty="0" smtClean="0"/>
              <a:t>มือถือในมือเด็ก</a:t>
            </a:r>
            <a:r>
              <a:rPr lang="en-US" sz="2200" dirty="0" smtClean="0"/>
              <a:t>” </a:t>
            </a:r>
            <a:r>
              <a:rPr lang="th-TH" sz="2200" dirty="0" smtClean="0"/>
              <a:t>ของ สำนักงานคณะกรรมการกิจการกระจายเสียง กิจการโทรทัศน์ และกิจการโทรคมนาคมแห่งชาติ  </a:t>
            </a:r>
            <a:r>
              <a:rPr lang="en-US" sz="2200" dirty="0" smtClean="0"/>
              <a:t>(</a:t>
            </a:r>
            <a:r>
              <a:rPr lang="th-TH" sz="2200" dirty="0" smtClean="0"/>
              <a:t>สำนักงาน กสทช.)</a:t>
            </a:r>
            <a:endParaRPr lang="en-US" sz="2200" dirty="0" smtClean="0"/>
          </a:p>
          <a:p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03468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Internet</a:t>
            </a:r>
            <a:r>
              <a:rPr lang="en-US" sz="2400" dirty="0" smtClean="0">
                <a:solidFill>
                  <a:srgbClr val="FFC000"/>
                </a:solidFill>
              </a:rPr>
              <a:t>  </a:t>
            </a:r>
            <a:r>
              <a:rPr lang="th-TH" sz="2400" dirty="0" smtClean="0">
                <a:solidFill>
                  <a:srgbClr val="FFC000"/>
                </a:solidFill>
              </a:rPr>
              <a:t> โลกออนไลน์เป็นภาพสะท้อนของโลกออฟไลน์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แต่เทคโนโลยีช่วยให้การติดต่อสื่อสาร การกระจายข้อมูล 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การ</a:t>
            </a:r>
            <a:r>
              <a:rPr lang="th-TH" sz="2400" dirty="0" smtClean="0"/>
              <a:t>เข้าถึงข้อมูล ทำได้ง่ายขึ้น เร็วขึ้น </a:t>
            </a:r>
            <a:r>
              <a:rPr lang="th-TH" sz="2400" dirty="0" smtClean="0"/>
              <a:t>มีประสิทธิภาพ</a:t>
            </a:r>
            <a:r>
              <a:rPr lang="th-TH" sz="2400" dirty="0" smtClean="0"/>
              <a:t>มากขึ้น 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ราคา</a:t>
            </a:r>
            <a:r>
              <a:rPr lang="th-TH" sz="2400" dirty="0" smtClean="0"/>
              <a:t>ถูกลง</a:t>
            </a:r>
            <a:br>
              <a:rPr lang="th-TH" sz="2400" dirty="0" smtClean="0"/>
            </a:b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en-US" sz="2400" dirty="0" smtClean="0"/>
              <a:t>Information Superhighway 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รวดเร็ว กว้างไกล ไร้พรมแดน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real time, interactive 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ผู้รับสารเป็นผู้ส่งสาร</a:t>
            </a:r>
            <a:br>
              <a:rPr lang="th-TH" sz="2400" dirty="0" smtClean="0"/>
            </a:br>
            <a:r>
              <a:rPr lang="th-TH" sz="2400" dirty="0" smtClean="0"/>
              <a:t>ไม่มีศูนย์กลาง</a:t>
            </a:r>
            <a:br>
              <a:rPr lang="th-TH" sz="2400" dirty="0" smtClean="0"/>
            </a:br>
            <a:r>
              <a:rPr lang="th-TH" sz="2400" dirty="0" smtClean="0"/>
              <a:t>ข้อจำกัดในการกำกับ</a:t>
            </a:r>
            <a:r>
              <a:rPr lang="th-TH" sz="2400" dirty="0" smtClean="0"/>
              <a:t>ดูแล</a:t>
            </a:r>
            <a:endParaRPr lang="th-TH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3424</TotalTime>
  <Words>4573</Words>
  <Application>Microsoft Office PowerPoint</Application>
  <PresentationFormat>On-screen Show (4:3)</PresentationFormat>
  <Paragraphs>283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Stream</vt:lpstr>
      <vt:lpstr>รู้เท่าทันสื่อ ICT</vt:lpstr>
      <vt:lpstr>Slide 2</vt:lpstr>
      <vt:lpstr>Slide 3</vt:lpstr>
      <vt:lpstr>ที่มา : สำนักงานสถิติแห่งชาติ</vt:lpstr>
      <vt:lpstr>Slide 5</vt:lpstr>
      <vt:lpstr>ผลสำรวจพฤติกรรมการใช้โทรศัพท์มือถือ ของผู้ใช้โทรศัพท์มือถือที่พักอาศัยอยู่ในเขตกทม. จำนวน  641 คน ระหว่างวันที่ 10-14 กุมภาพันธ์ 2555  ที่ผ่านมา</vt:lpstr>
      <vt:lpstr>Slide 7</vt:lpstr>
      <vt:lpstr>Slide 8</vt:lpstr>
      <vt:lpstr>Internet   โลกออนไลน์เป็นภาพสะท้อนของโลกออฟไลน์ แต่เทคโนโลยีช่วยให้การติดต่อสื่อสาร การกระจายข้อมูล  การเข้าถึงข้อมูล ทำได้ง่ายขึ้น เร็วขึ้น มีประสิทธิภาพมากขึ้น  ราคาถูกลง  Information Superhighway  รวดเร็ว กว้างไกล ไร้พรมแดน  real time, interactive  ผู้รับสารเป็นผู้ส่งสาร ไม่มีศูนย์กลาง ข้อจำกัดในการกำกับดูแล</vt:lpstr>
      <vt:lpstr>รู้เท่าทันสื่อ ICT   อย่างไรบ้าง ?</vt:lpstr>
      <vt:lpstr>เกิดอะไรขึ้น ?</vt:lpstr>
      <vt:lpstr>รู้ทันโลกออนไลน์ -  เหรียญ 2 ด้าน</vt:lpstr>
      <vt:lpstr>Slide 13</vt:lpstr>
      <vt:lpstr>บทบาทของแต่ละภาคส่วน ?</vt:lpstr>
      <vt:lpstr>www.thaihotline.org</vt:lpstr>
      <vt:lpstr>www.thaihotline.org</vt:lpstr>
      <vt:lpstr>Slide 17</vt:lpstr>
      <vt:lpstr>ตัวอย่างข่าว/กรณีศึกษา</vt:lpstr>
      <vt:lpstr>รวบหนุ่มก่อสร้าง ลวงเด็กป.6 ข่มขืน หลังรู้จักกันผ่าน Hi5</vt:lpstr>
      <vt:lpstr>รวบหนุ่มใหญ่ ลวงสาว 15 แก้ผ้าโชว์ผ่านเน็ต หมายข่มขืน</vt:lpstr>
      <vt:lpstr>3 สาวแจ้งจับหนุ่มลวงทางเน็ต อ้างรวยแสนล้าน</vt:lpstr>
      <vt:lpstr>เด็กชาย 3 คน เลียนแบบเว็บลามกข่มขืนเด็กหญิง</vt:lpstr>
      <vt:lpstr>‘หนุ่มเฟซบุ๊ก’ลวงข่มขืนเด็ก ตุ่มแผลทั่วกาย…ลุ้นผลตรวจโรค</vt:lpstr>
      <vt:lpstr>Slide 24</vt:lpstr>
      <vt:lpstr>หญิงมะกันฟ้องเว็บไซต์หาคู่ชื่อดัง ฐานถูกสมาชิกชายหนุ่มลวงข่มขืน</vt:lpstr>
      <vt:lpstr>ญี่ปุ่นแฉอ่วม เจอพิษ"app“ กล้องเงียบ " แอบถ่าย ละเมิดสิทธิส่วนบุคคล</vt:lpstr>
      <vt:lpstr>นู๊ดคอซองว่อนเน็ตรับวันครู</vt:lpstr>
      <vt:lpstr>จับกุม บิว ปฏิมากรณ์ ฉ้อโกง รับติดพนันบ่อนออนไลน์</vt:lpstr>
      <vt:lpstr>Slide 29</vt:lpstr>
      <vt:lpstr>Slide 30</vt:lpstr>
      <vt:lpstr>Slide 31</vt:lpstr>
      <vt:lpstr>Slide 32</vt:lpstr>
      <vt:lpstr>Slide 33</vt:lpstr>
      <vt:lpstr>การ์ตูนลามก</vt:lpstr>
      <vt:lpstr>Slide 35</vt:lpstr>
      <vt:lpstr>Slide 36</vt:lpstr>
      <vt:lpstr>การขายวิว</vt:lpstr>
      <vt:lpstr>แคมฟร็อก (Camfrog)</vt:lpstr>
      <vt:lpstr>แฮคเกอร์ล้วงข้อมูล บัตรเติมเงิน AIS สูญ 50 ล้าน </vt:lpstr>
      <vt:lpstr>ขโมยโปรแกรม</vt:lpstr>
      <vt:lpstr>เกมออนไลน์ แข่งกันมีเซ็กซ์ พร้อมอุปกรณ์ช่วยตัวเอง</vt:lpstr>
      <vt:lpstr>เกมคอมพิวเตอร์/ออนไลน์</vt:lpstr>
      <vt:lpstr>เยาวชนวัย 14 ปี ติดเกมออนไลน์อย่างหนัก เล่นเยอะจนเงินหมด ตั้งแกงค์ขโมยรถ สุดท้ายตำรวจจับ</vt:lpstr>
      <vt:lpstr>Slide 44</vt:lpstr>
      <vt:lpstr>เล่นเกมจนเสียคน</vt:lpstr>
      <vt:lpstr>เด็ก ม. 6 ฆ่าคน เลียนแบบเกม</vt:lpstr>
      <vt:lpstr>กามเทพไฮเทค</vt:lpstr>
      <vt:lpstr>ข้อเท็จจริงจากต่างประเทศ</vt:lpstr>
      <vt:lpstr>ยิงเพื่อนนักเรียนดับ เลียนแบบคลิปยูทิวบ์</vt:lpstr>
      <vt:lpstr>ไวรัสระบาดเครือข่ายสังคมออนไลน์</vt:lpstr>
      <vt:lpstr>คดีหมิ่นประมาท</vt:lpstr>
      <vt:lpstr>ใส่ความทางเว็บบอร์ด</vt:lpstr>
      <vt:lpstr>หลอกขายมือถือทางเว็บ</vt:lpstr>
      <vt:lpstr>Slide 54</vt:lpstr>
      <vt:lpstr>การก่อการร้ายไซเบอร์ (Cyber Terrorism) </vt:lpstr>
      <vt:lpstr>ก่อการร้ายยุคใหม่ ใช้เทคโนโลยีเป็นอาวุธ</vt:lpstr>
      <vt:lpstr>Slide 57</vt:lpstr>
      <vt:lpstr>แอบถ่ายห้องน้ำร้านกาแฟดัง</vt:lpstr>
      <vt:lpstr>เด็กนักเรียนตบตีกัน</vt:lpstr>
      <vt:lpstr>เว็บไซต์ลามก</vt:lpstr>
      <vt:lpstr>เว็บไซต์ภาพลามกเด็ก</vt:lpstr>
      <vt:lpstr>Slide 62</vt:lpstr>
      <vt:lpstr>โรคติดอินเทอร์เน็ต</vt:lpstr>
      <vt:lpstr>Jump Up Internet Rescue School  ค่ายช่วยเหลือผู้ติดอินเทอร์เน็ต</vt:lpstr>
      <vt:lpstr>ดร. วอลช์ กล่าวว่า การติดเกมรุนแรงนั้น อาจทำให้นิสัยของผู้เล่นเปลี่ยนไป  คือจะมีความคิดก้าวร้าวเพิ่มขึ้น และอาจทำให้มีการใช้อารมณ์มากขึ้น  รวมถึงพฤติกรรมการใช้กำลังเพิ่มขึ้นด้วย </vt:lpstr>
      <vt:lpstr>การจัดเรตติ้งเกม (Game Rating)</vt:lpstr>
      <vt:lpstr>ร้านเกมในสิงคโปร์</vt:lpstr>
      <vt:lpstr>เครือข่ายผู้ปกครองออนไลน์ CyberParents รู้เท่าทันภัยแฝงอินเทอร์เน็ต โดย มูลนิธิอินเทอร์เน็ตร่วมพัฒนาไทย</vt:lpstr>
      <vt:lpstr>Slide 69</vt:lpstr>
      <vt:lpstr>Slide 70</vt:lpstr>
      <vt:lpstr>10 วิธี ดูแลบุตรหลานที่ใช้งานอินเทอร์เน็ต</vt:lpstr>
      <vt:lpstr>Slide 72</vt:lpstr>
      <vt:lpstr>Slide 73</vt:lpstr>
      <vt:lpstr>Slide 74</vt:lpstr>
      <vt:lpstr>Slide 75</vt:lpstr>
      <vt:lpstr>ข้อเรียกร้องจากกลุ่มพ่อแม่ CyberParents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foundation99</cp:lastModifiedBy>
  <cp:revision>482</cp:revision>
  <dcterms:created xsi:type="dcterms:W3CDTF">2006-08-22T01:39:20Z</dcterms:created>
  <dcterms:modified xsi:type="dcterms:W3CDTF">2012-08-14T07:01:55Z</dcterms:modified>
</cp:coreProperties>
</file>