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4"/>
  </p:handoutMasterIdLst>
  <p:sldIdLst>
    <p:sldId id="256" r:id="rId2"/>
    <p:sldId id="257" r:id="rId3"/>
    <p:sldId id="268" r:id="rId4"/>
    <p:sldId id="258" r:id="rId5"/>
    <p:sldId id="269" r:id="rId6"/>
    <p:sldId id="259" r:id="rId7"/>
    <p:sldId id="270" r:id="rId8"/>
    <p:sldId id="260" r:id="rId9"/>
    <p:sldId id="271" r:id="rId10"/>
    <p:sldId id="261" r:id="rId11"/>
    <p:sldId id="272" r:id="rId12"/>
    <p:sldId id="263" r:id="rId13"/>
    <p:sldId id="273" r:id="rId14"/>
    <p:sldId id="264" r:id="rId15"/>
    <p:sldId id="274" r:id="rId16"/>
    <p:sldId id="265" r:id="rId17"/>
    <p:sldId id="275" r:id="rId18"/>
    <p:sldId id="266" r:id="rId19"/>
    <p:sldId id="276" r:id="rId20"/>
    <p:sldId id="267" r:id="rId21"/>
    <p:sldId id="277" r:id="rId22"/>
    <p:sldId id="262" r:id="rId23"/>
  </p:sldIdLst>
  <p:sldSz cx="9144000" cy="6858000" type="screen4x3"/>
  <p:notesSz cx="6797675" cy="9928225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6452AC-4972-4C56-BFAF-936A096C24A7}" type="datetimeFigureOut">
              <a:rPr lang="en-US" smtClean="0"/>
              <a:pPr/>
              <a:t>8/14/2012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90B9E-29B0-4657-97F5-FD99A302C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1CF94-2281-4111-B045-9F2EF16E528E}" type="datetimeFigureOut">
              <a:rPr lang="th-TH"/>
              <a:pPr>
                <a:defRPr/>
              </a:pPr>
              <a:t>14/08/55</a:t>
            </a:fld>
            <a:endParaRPr lang="th-TH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24074-A6F2-4D3D-869C-5FD646ACA83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D4BB1-1D18-42EC-AD38-759AE0C6272A}" type="datetimeFigureOut">
              <a:rPr lang="th-TH"/>
              <a:pPr>
                <a:defRPr/>
              </a:pPr>
              <a:t>14/08/55</a:t>
            </a:fld>
            <a:endParaRPr lang="th-TH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F48DE-9611-4207-BA31-205E6724670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4359E-4E69-45D2-872D-062727C7C32A}" type="datetimeFigureOut">
              <a:rPr lang="th-TH"/>
              <a:pPr>
                <a:defRPr/>
              </a:pPr>
              <a:t>14/08/55</a:t>
            </a:fld>
            <a:endParaRPr lang="th-TH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68B0C-D179-4F1F-ABF6-8AA7780C349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6D9D3F4-57D2-40C1-8CEC-236A8EF31F28}" type="datetimeFigureOut">
              <a:rPr lang="th-TH"/>
              <a:pPr>
                <a:defRPr/>
              </a:pPr>
              <a:t>14/08/55</a:t>
            </a:fld>
            <a:endParaRPr lang="th-TH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C950F97-E28C-4F2C-9B27-6AA83123A33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598BF-50B3-49B2-9F79-5029528B8F56}" type="datetimeFigureOut">
              <a:rPr lang="th-TH"/>
              <a:pPr>
                <a:defRPr/>
              </a:pPr>
              <a:t>14/08/55</a:t>
            </a:fld>
            <a:endParaRPr lang="th-TH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34221-2FE4-4BBC-BDE1-66B9006765F8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71A3E-F5F4-4095-8257-EEBFE2DEC0A3}" type="datetimeFigureOut">
              <a:rPr lang="th-TH"/>
              <a:pPr>
                <a:defRPr/>
              </a:pPr>
              <a:t>14/08/55</a:t>
            </a:fld>
            <a:endParaRPr lang="th-TH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05B4E-303F-41D0-9C40-93AE2CE9A19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9C3BA-C20E-4A20-945E-727004AF3218}" type="datetimeFigureOut">
              <a:rPr lang="th-TH"/>
              <a:pPr>
                <a:defRPr/>
              </a:pPr>
              <a:t>14/08/55</a:t>
            </a:fld>
            <a:endParaRPr lang="th-TH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438E9-DCBA-4C86-93ED-068E8BEF12F6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D03D5FF-CC5E-4555-9B6B-32E807E46A44}" type="datetimeFigureOut">
              <a:rPr lang="th-TH"/>
              <a:pPr>
                <a:defRPr/>
              </a:pPr>
              <a:t>14/08/55</a:t>
            </a:fld>
            <a:endParaRPr lang="th-TH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B61BCA3-87DE-4309-ADD0-05338B6DAA23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4BA0F-C2EA-49DE-9401-D96DD10CE7AC}" type="datetimeFigureOut">
              <a:rPr lang="th-TH"/>
              <a:pPr>
                <a:defRPr/>
              </a:pPr>
              <a:t>14/08/55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3F785-6D40-47DB-A900-09C7AB52F9A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242D66A-9D68-489C-B6CB-29B7E4F9D19F}" type="datetimeFigureOut">
              <a:rPr lang="th-TH"/>
              <a:pPr>
                <a:defRPr/>
              </a:pPr>
              <a:t>14/08/55</a:t>
            </a:fld>
            <a:endParaRPr lang="th-TH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73073C6-B39D-4587-8385-E72F77CD8CE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77FA01-093B-4BB3-B776-F560753FDAE1}" type="datetimeFigureOut">
              <a:rPr lang="th-TH"/>
              <a:pPr>
                <a:defRPr/>
              </a:pPr>
              <a:t>14/08/55</a:t>
            </a:fld>
            <a:endParaRPr lang="th-TH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4D7A466-3626-4DBC-84FA-7879E44C1BD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27D0B3-B507-4E26-913B-E6C0F4A3DEE8}" type="datetimeFigureOut">
              <a:rPr lang="th-TH"/>
              <a:pPr>
                <a:defRPr/>
              </a:pPr>
              <a:t>14/08/55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70B251-8F9B-486C-BBFF-66D7E02BD168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46" r:id="rId4"/>
    <p:sldLayoutId id="2147483747" r:id="rId5"/>
    <p:sldLayoutId id="2147483754" r:id="rId6"/>
    <p:sldLayoutId id="2147483748" r:id="rId7"/>
    <p:sldLayoutId id="2147483755" r:id="rId8"/>
    <p:sldLayoutId id="2147483756" r:id="rId9"/>
    <p:sldLayoutId id="2147483749" r:id="rId10"/>
    <p:sldLayoutId id="214748375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cs typeface="KodchiangUPC" pitchFamily="18" charset="-34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cs typeface="KodchiangUPC" pitchFamily="18" charset="-34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cs typeface="KodchiangUPC" pitchFamily="18" charset="-34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cs typeface="KodchiangUPC" pitchFamily="18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cs typeface="KodchiangUPC" pitchFamily="18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cs typeface="KodchiangUPC" pitchFamily="18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cs typeface="KodchiangUPC" pitchFamily="18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cs typeface="KodchiangUPC" pitchFamily="18" charset="-34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18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Cyberkids_Edit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5513" y="142875"/>
            <a:ext cx="3067050" cy="664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sz="7200" dirty="0" smtClean="0">
                <a:solidFill>
                  <a:schemeClr val="tx1"/>
                </a:solidFill>
              </a:rPr>
              <a:t>รู้ทัน พ.ร.บ. คอมพิวเตอร์</a:t>
            </a:r>
            <a:endParaRPr lang="th-TH" sz="7200" dirty="0">
              <a:solidFill>
                <a:schemeClr val="tx1"/>
              </a:solidFill>
            </a:endParaRPr>
          </a:p>
        </p:txBody>
      </p:sp>
      <p:sp>
        <p:nvSpPr>
          <p:cNvPr id="8196" name="Subtitle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/>
            <a:r>
              <a:rPr lang="th-TH" sz="3200" dirty="0" smtClean="0">
                <a:solidFill>
                  <a:schemeClr val="tx1"/>
                </a:solidFill>
              </a:rPr>
              <a:t>กับพี่ </a:t>
            </a:r>
            <a:r>
              <a:rPr lang="en-US" sz="3200" dirty="0" smtClean="0">
                <a:solidFill>
                  <a:srgbClr val="0070C0"/>
                </a:solidFill>
                <a:cs typeface="KodchiangUPC" pitchFamily="18" charset="-34"/>
              </a:rPr>
              <a:t>Cyber</a:t>
            </a:r>
            <a:r>
              <a:rPr lang="en-US" sz="3200" dirty="0" smtClean="0">
                <a:solidFill>
                  <a:schemeClr val="tx1"/>
                </a:solidFill>
                <a:cs typeface="KodchiangUPC" pitchFamily="18" charset="-34"/>
              </a:rPr>
              <a:t> </a:t>
            </a:r>
            <a:r>
              <a:rPr lang="en-US" sz="3200" dirty="0" smtClean="0">
                <a:solidFill>
                  <a:srgbClr val="00B050"/>
                </a:solidFill>
                <a:cs typeface="KodchiangUPC" pitchFamily="18" charset="-34"/>
              </a:rPr>
              <a:t>K</a:t>
            </a:r>
            <a:r>
              <a:rPr lang="en-US" sz="3200" dirty="0" smtClean="0">
                <a:solidFill>
                  <a:srgbClr val="FF33CC"/>
                </a:solidFill>
                <a:cs typeface="KodchiangUPC" pitchFamily="18" charset="-34"/>
              </a:rPr>
              <a:t>i</a:t>
            </a:r>
            <a:r>
              <a:rPr lang="en-US" sz="3200" dirty="0" smtClean="0">
                <a:solidFill>
                  <a:schemeClr val="accent3">
                    <a:lumMod val="75000"/>
                  </a:schemeClr>
                </a:solidFill>
                <a:cs typeface="KodchiangUPC" pitchFamily="18" charset="-34"/>
              </a:rPr>
              <a:t>d</a:t>
            </a:r>
            <a:r>
              <a:rPr lang="th-TH" sz="3200" dirty="0" smtClean="0">
                <a:solidFill>
                  <a:schemeClr val="accent3">
                    <a:lumMod val="75000"/>
                  </a:schemeClr>
                </a:solidFill>
                <a:cs typeface="KodchiangUPC" pitchFamily="18" charset="-34"/>
              </a:rPr>
              <a:t> </a:t>
            </a:r>
            <a:endParaRPr lang="th-TH" sz="32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8197" name="Picture 4" descr="children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193774"/>
            <a:ext cx="1877913" cy="1877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children6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1988840"/>
            <a:ext cx="2136448" cy="1723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6" descr="logo_ca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3928" y="332656"/>
            <a:ext cx="2602505" cy="1200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8" descr="cats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3608" y="5733256"/>
            <a:ext cx="1735018" cy="1016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s_logo.jpg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915816" y="5733256"/>
            <a:ext cx="1080120" cy="961648"/>
          </a:xfrm>
          <a:prstGeom prst="rect">
            <a:avLst/>
          </a:prstGeom>
        </p:spPr>
      </p:pic>
      <p:pic>
        <p:nvPicPr>
          <p:cNvPr id="12" name="Picture 5" descr="new_childmedia_logo-edit-cre copy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83968" y="5733256"/>
            <a:ext cx="1311009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928688" y="714375"/>
            <a:ext cx="2928937" cy="1000125"/>
          </a:xfrm>
          <a:prstGeom prst="wedgeRoundRectCallout">
            <a:avLst>
              <a:gd name="adj1" fmla="val 84824"/>
              <a:gd name="adj2" fmla="val 25634"/>
              <a:gd name="adj3" fmla="val 16667"/>
            </a:avLst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38" y="857250"/>
            <a:ext cx="2538412" cy="7858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h-TH" sz="4000" b="1" dirty="0" smtClean="0"/>
              <a:t>คำถามข้อที่ </a:t>
            </a:r>
            <a:r>
              <a:rPr lang="en-US" sz="4000" b="1" dirty="0" smtClean="0"/>
              <a:t>5</a:t>
            </a:r>
            <a:endParaRPr lang="th-TH" sz="4000" b="1" dirty="0"/>
          </a:p>
        </p:txBody>
      </p:sp>
      <p:sp>
        <p:nvSpPr>
          <p:cNvPr id="17412" name="Content Placeholder 2"/>
          <p:cNvSpPr>
            <a:spLocks noGrp="1"/>
          </p:cNvSpPr>
          <p:nvPr>
            <p:ph sz="quarter" idx="1"/>
          </p:nvPr>
        </p:nvSpPr>
        <p:spPr>
          <a:xfrm>
            <a:off x="285750" y="2357438"/>
            <a:ext cx="8358188" cy="3944937"/>
          </a:xfrm>
        </p:spPr>
        <p:txBody>
          <a:bodyPr/>
          <a:lstStyle/>
          <a:p>
            <a:pPr eaLnBrk="1" hangingPunct="1"/>
            <a:r>
              <a:rPr lang="th-TH" sz="4400" b="1" dirty="0" smtClean="0"/>
              <a:t>พ.ร.บ. คอมพิวเตอร์ใช้บังคับครอบคลุมถึงทั้งผู้ใช้งานอินเทอร์เน็ต ผู้ดูแลเว็บไซต์ และผู้ให้บริการอินเทอร์เน็ต</a:t>
            </a:r>
          </a:p>
          <a:p>
            <a:pPr lvl="1" eaLnBrk="1" hangingPunct="1">
              <a:buNone/>
            </a:pPr>
            <a:r>
              <a:rPr lang="en-US" sz="4000" b="1" dirty="0" smtClean="0">
                <a:cs typeface="KodchiangUPC" pitchFamily="18" charset="-34"/>
              </a:rPr>
              <a:t>1</a:t>
            </a:r>
            <a:r>
              <a:rPr lang="en-US" sz="4100" b="1" dirty="0" smtClean="0">
                <a:cs typeface="KodchiangUPC" pitchFamily="18" charset="-34"/>
              </a:rPr>
              <a:t>. </a:t>
            </a:r>
            <a:r>
              <a:rPr lang="th-TH" sz="4100" b="1" dirty="0" smtClean="0"/>
              <a:t>ไม่จริง ป้องกันและปราบปรามการกระทำผิดโดยผู้ใช้อินเทอร์เน็ตในทางที่ไม่ดีเท่านั้น</a:t>
            </a:r>
          </a:p>
          <a:p>
            <a:pPr lvl="1" eaLnBrk="1" hangingPunct="1">
              <a:buNone/>
            </a:pPr>
            <a:r>
              <a:rPr lang="en-US" sz="4400" b="1" dirty="0" smtClean="0">
                <a:cs typeface="KodchiangUPC" pitchFamily="18" charset="-34"/>
              </a:rPr>
              <a:t>2</a:t>
            </a:r>
            <a:r>
              <a:rPr lang="en-US" sz="4100" b="1" dirty="0" smtClean="0">
                <a:cs typeface="KodchiangUPC" pitchFamily="18" charset="-34"/>
              </a:rPr>
              <a:t>. </a:t>
            </a:r>
            <a:r>
              <a:rPr lang="th-TH" sz="4100" b="1" dirty="0" smtClean="0"/>
              <a:t>จริง เพราะทุกฝ่ายต้องมีส่วนรับผิดชอบ</a:t>
            </a:r>
            <a:endParaRPr lang="en-US" sz="4100" b="1" dirty="0" smtClean="0">
              <a:cs typeface="KodchiangUPC" pitchFamily="18" charset="-34"/>
            </a:endParaRPr>
          </a:p>
          <a:p>
            <a:pPr lvl="1" eaLnBrk="1" hangingPunct="1">
              <a:buFont typeface="Wingdings 2" pitchFamily="18" charset="2"/>
              <a:buNone/>
            </a:pPr>
            <a:endParaRPr lang="th-TH" sz="4100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5286375" y="71438"/>
            <a:ext cx="3286125" cy="2071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pic>
        <p:nvPicPr>
          <p:cNvPr id="17414" name="Picture 5" descr="Cyberkids_Edit.jpg"/>
          <p:cNvPicPr>
            <a:picLocks noChangeAspect="1"/>
          </p:cNvPicPr>
          <p:nvPr/>
        </p:nvPicPr>
        <p:blipFill>
          <a:blip r:embed="rId2" cstate="print"/>
          <a:srcRect r="13977" b="68817"/>
          <a:stretch>
            <a:fillRect/>
          </a:stretch>
        </p:blipFill>
        <p:spPr bwMode="auto">
          <a:xfrm>
            <a:off x="5648325" y="71438"/>
            <a:ext cx="2638425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643563" y="2357438"/>
            <a:ext cx="2643187" cy="142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6643688" y="2143125"/>
            <a:ext cx="785812" cy="214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pic>
        <p:nvPicPr>
          <p:cNvPr id="17417" name="Picture 8" descr="logo_c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38" y="5786438"/>
            <a:ext cx="2322512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642938" y="1500188"/>
            <a:ext cx="7929562" cy="2714625"/>
          </a:xfrm>
          <a:prstGeom prst="wedgeRoundRectCallout">
            <a:avLst>
              <a:gd name="adj1" fmla="val 2418"/>
              <a:gd name="adj2" fmla="val 72943"/>
              <a:gd name="adj3" fmla="val 16667"/>
            </a:avLst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000" b="1" dirty="0" smtClean="0">
                <a:solidFill>
                  <a:schemeClr val="tx1"/>
                </a:solidFill>
              </a:rPr>
              <a:t>คำตอบที่ถูกต้องคือ...</a:t>
            </a:r>
            <a:endParaRPr lang="th-TH" sz="4000" b="1" dirty="0">
              <a:solidFill>
                <a:schemeClr val="tx1"/>
              </a:solidFill>
            </a:endParaRPr>
          </a:p>
        </p:txBody>
      </p:sp>
      <p:sp>
        <p:nvSpPr>
          <p:cNvPr id="18436" name="Content Placeholder 2"/>
          <p:cNvSpPr>
            <a:spLocks noGrp="1"/>
          </p:cNvSpPr>
          <p:nvPr>
            <p:ph sz="quarter" idx="1"/>
          </p:nvPr>
        </p:nvSpPr>
        <p:spPr>
          <a:xfrm>
            <a:off x="714375" y="1698625"/>
            <a:ext cx="7858125" cy="1516063"/>
          </a:xfrm>
        </p:spPr>
        <p:txBody>
          <a:bodyPr/>
          <a:lstStyle/>
          <a:p>
            <a:pPr lvl="1" eaLnBrk="1" hangingPunct="1">
              <a:buNone/>
            </a:pPr>
            <a:r>
              <a:rPr lang="en-US" sz="3600" b="1" dirty="0" smtClean="0">
                <a:cs typeface="KodchiangUPC" pitchFamily="18" charset="-34"/>
              </a:rPr>
              <a:t>2. </a:t>
            </a:r>
            <a:r>
              <a:rPr lang="th-TH" sz="3600" b="1" dirty="0" smtClean="0"/>
              <a:t>จริง เพราะทุกฝ่ายต้องมีส่วนรับผิดชอบ</a:t>
            </a:r>
            <a:endParaRPr lang="en-US" sz="3600" b="1" dirty="0" smtClean="0">
              <a:cs typeface="KodchiangUPC" pitchFamily="18" charset="-34"/>
            </a:endParaRPr>
          </a:p>
          <a:p>
            <a:pPr lvl="1" eaLnBrk="1" hangingPunct="1">
              <a:buNone/>
            </a:pPr>
            <a:r>
              <a:rPr lang="th-TH" sz="3600" b="1" dirty="0" smtClean="0"/>
              <a:t>   ไม่ว่าจะเป็นผู้ใช้อินเทอร์เน็ต ผู้ดูแลเว็บไซต์ และผู้ให้บริการอินเทอร์เน็ต ต่างต้องมีส่วนรับผิดชอบต่อเนื้อหา ในฐานะที่เป็นผู้มีส่วนในการเผยแพร่ ตามมาตราที่ </a:t>
            </a:r>
            <a:r>
              <a:rPr lang="en-US" sz="3600" b="1" dirty="0" smtClean="0"/>
              <a:t>15</a:t>
            </a:r>
            <a:endParaRPr lang="th-TH" sz="3600" b="1" dirty="0" smtClean="0"/>
          </a:p>
        </p:txBody>
      </p:sp>
      <p:pic>
        <p:nvPicPr>
          <p:cNvPr id="18437" name="Picture 5" descr="logo_c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4381500"/>
            <a:ext cx="2378075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7" descr="logo_c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38" y="5786438"/>
            <a:ext cx="2322512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928688" y="714375"/>
            <a:ext cx="2928937" cy="1000125"/>
          </a:xfrm>
          <a:prstGeom prst="wedgeRoundRectCallout">
            <a:avLst>
              <a:gd name="adj1" fmla="val 84824"/>
              <a:gd name="adj2" fmla="val 25634"/>
              <a:gd name="adj3" fmla="val 16667"/>
            </a:avLst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38" y="857250"/>
            <a:ext cx="2538412" cy="7858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h-TH" sz="4000" b="1" dirty="0" smtClean="0"/>
              <a:t>คำถามข้อที่ </a:t>
            </a:r>
            <a:r>
              <a:rPr lang="en-US" sz="4000" b="1" dirty="0" smtClean="0"/>
              <a:t>6</a:t>
            </a:r>
            <a:endParaRPr lang="th-TH" sz="4000" b="1" dirty="0"/>
          </a:p>
        </p:txBody>
      </p:sp>
      <p:sp>
        <p:nvSpPr>
          <p:cNvPr id="19460" name="Content Placeholder 2"/>
          <p:cNvSpPr>
            <a:spLocks noGrp="1"/>
          </p:cNvSpPr>
          <p:nvPr>
            <p:ph sz="quarter" idx="1"/>
          </p:nvPr>
        </p:nvSpPr>
        <p:spPr>
          <a:xfrm>
            <a:off x="285750" y="2500313"/>
            <a:ext cx="8358188" cy="3944937"/>
          </a:xfrm>
        </p:spPr>
        <p:txBody>
          <a:bodyPr/>
          <a:lstStyle/>
          <a:p>
            <a:pPr eaLnBrk="1" hangingPunct="1"/>
            <a:r>
              <a:rPr lang="th-TH" sz="4400" b="1" dirty="0" smtClean="0"/>
              <a:t>มีคนกระทำความผิดที่เว็บไซต์ในต่างประเทศ สามารถ</a:t>
            </a:r>
            <a:br>
              <a:rPr lang="th-TH" sz="4400" b="1" dirty="0" smtClean="0"/>
            </a:br>
            <a:r>
              <a:rPr lang="th-TH" sz="4400" b="1" dirty="0" smtClean="0"/>
              <a:t>เอาผิดตาม พ.ร.บ. คอมพิวเตอร์ได้หรือไม่</a:t>
            </a:r>
          </a:p>
          <a:p>
            <a:pPr lvl="1" eaLnBrk="1" hangingPunct="1">
              <a:buNone/>
            </a:pPr>
            <a:r>
              <a:rPr lang="en-US" sz="4400" b="1" dirty="0" smtClean="0">
                <a:cs typeface="KodchiangUPC" pitchFamily="18" charset="-34"/>
              </a:rPr>
              <a:t>1</a:t>
            </a:r>
            <a:r>
              <a:rPr lang="en-US" sz="4100" b="1" dirty="0" smtClean="0">
                <a:cs typeface="KodchiangUPC" pitchFamily="18" charset="-34"/>
              </a:rPr>
              <a:t>. </a:t>
            </a:r>
            <a:r>
              <a:rPr lang="th-TH" sz="4100" b="1" dirty="0" smtClean="0"/>
              <a:t>ได้ ถ้าการกระทำผิดนั้นสร้างความเสียหายต่อตัวเรา</a:t>
            </a:r>
          </a:p>
          <a:p>
            <a:pPr lvl="1" eaLnBrk="1" hangingPunct="1">
              <a:buNone/>
            </a:pPr>
            <a:r>
              <a:rPr lang="en-US" sz="4400" b="1" dirty="0" smtClean="0">
                <a:cs typeface="KodchiangUPC" pitchFamily="18" charset="-34"/>
              </a:rPr>
              <a:t>2</a:t>
            </a:r>
            <a:r>
              <a:rPr lang="en-US" sz="4100" b="1" dirty="0" smtClean="0">
                <a:cs typeface="KodchiangUPC" pitchFamily="18" charset="-34"/>
              </a:rPr>
              <a:t>. </a:t>
            </a:r>
            <a:r>
              <a:rPr lang="th-TH" sz="4100" b="1" dirty="0" smtClean="0"/>
              <a:t>ไม่ได้ เพราะต้องอ้างอิงตามกฎหมายประเทศนั้นๆ</a:t>
            </a:r>
            <a:endParaRPr lang="en-US" sz="4100" b="1" dirty="0" smtClean="0">
              <a:cs typeface="KodchiangUPC" pitchFamily="18" charset="-34"/>
            </a:endParaRPr>
          </a:p>
          <a:p>
            <a:pPr lvl="1" eaLnBrk="1" hangingPunct="1">
              <a:buFont typeface="Wingdings 2" pitchFamily="18" charset="2"/>
              <a:buNone/>
            </a:pPr>
            <a:endParaRPr lang="th-TH" sz="4100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5286375" y="71438"/>
            <a:ext cx="3286125" cy="2071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pic>
        <p:nvPicPr>
          <p:cNvPr id="19462" name="Picture 5" descr="Cyberkids_Edit.jpg"/>
          <p:cNvPicPr>
            <a:picLocks noChangeAspect="1"/>
          </p:cNvPicPr>
          <p:nvPr/>
        </p:nvPicPr>
        <p:blipFill>
          <a:blip r:embed="rId2" cstate="print"/>
          <a:srcRect r="13977" b="68817"/>
          <a:stretch>
            <a:fillRect/>
          </a:stretch>
        </p:blipFill>
        <p:spPr bwMode="auto">
          <a:xfrm>
            <a:off x="5648325" y="71438"/>
            <a:ext cx="2638425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643563" y="2357438"/>
            <a:ext cx="2643187" cy="142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6643688" y="2143125"/>
            <a:ext cx="785812" cy="214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pic>
        <p:nvPicPr>
          <p:cNvPr id="19465" name="Picture 8" descr="logo_c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38" y="5786438"/>
            <a:ext cx="2322512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642938" y="1500188"/>
            <a:ext cx="7929562" cy="3152948"/>
          </a:xfrm>
          <a:prstGeom prst="wedgeRoundRectCallout">
            <a:avLst>
              <a:gd name="adj1" fmla="val 2232"/>
              <a:gd name="adj2" fmla="val 67044"/>
              <a:gd name="adj3" fmla="val 16667"/>
            </a:avLst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000" b="1" dirty="0" smtClean="0">
                <a:solidFill>
                  <a:schemeClr val="tx1"/>
                </a:solidFill>
              </a:rPr>
              <a:t>คำตอบที่ถูกต้องคือ...</a:t>
            </a:r>
            <a:endParaRPr lang="th-TH" sz="4000" b="1" dirty="0">
              <a:solidFill>
                <a:schemeClr val="tx1"/>
              </a:solidFill>
            </a:endParaRPr>
          </a:p>
        </p:txBody>
      </p:sp>
      <p:sp>
        <p:nvSpPr>
          <p:cNvPr id="20484" name="Content Placeholder 2"/>
          <p:cNvSpPr>
            <a:spLocks noGrp="1"/>
          </p:cNvSpPr>
          <p:nvPr>
            <p:ph sz="quarter" idx="1"/>
          </p:nvPr>
        </p:nvSpPr>
        <p:spPr>
          <a:xfrm>
            <a:off x="683568" y="1556792"/>
            <a:ext cx="7858125" cy="1516063"/>
          </a:xfrm>
        </p:spPr>
        <p:txBody>
          <a:bodyPr/>
          <a:lstStyle/>
          <a:p>
            <a:pPr lvl="1" eaLnBrk="1" hangingPunct="1">
              <a:buNone/>
            </a:pPr>
            <a:r>
              <a:rPr lang="en-US" sz="3200" b="1" dirty="0" smtClean="0">
                <a:cs typeface="KodchiangUPC" pitchFamily="18" charset="-34"/>
              </a:rPr>
              <a:t>1.  </a:t>
            </a:r>
            <a:r>
              <a:rPr lang="th-TH" sz="3200" b="1" dirty="0" smtClean="0"/>
              <a:t>ได้ ถ้าการกระทำผิดนั้นสร้างความเสียหายต่อตัวเรา</a:t>
            </a:r>
          </a:p>
          <a:p>
            <a:pPr lvl="1" eaLnBrk="1" hangingPunct="1">
              <a:buNone/>
            </a:pPr>
            <a:r>
              <a:rPr lang="th-TH" sz="3200" b="1" dirty="0" smtClean="0"/>
              <a:t>   มาตราที่ </a:t>
            </a:r>
            <a:r>
              <a:rPr lang="en-US" sz="3200" b="1" dirty="0" smtClean="0"/>
              <a:t>17 </a:t>
            </a:r>
            <a:r>
              <a:rPr lang="th-TH" sz="3200" b="1" dirty="0" smtClean="0"/>
              <a:t>ผู้กระทำผิดตาม พ.ร.บ. นี้นอกราชอาณาจักร และ ผู้กระทำผิดนั้นเป็นคนไทย และรัฐบาลแห่งประเทศที่ความผิดได้เกิดขึ้นหรือผู้เสียหายได้ร้องขอให้ลงโทษ หรือ ผู้กระทำผิดเป็นคน</a:t>
            </a:r>
            <a:br>
              <a:rPr lang="th-TH" sz="3200" b="1" dirty="0" smtClean="0"/>
            </a:br>
            <a:r>
              <a:rPr lang="th-TH" sz="3200" b="1" dirty="0" smtClean="0"/>
              <a:t>ต่างด้าว และรัฐบาลไทยหรือคนไทยเป็นผู้เสียหายได้ร้องขอให้ลงโทษ จะต้องรับโทษภายในราชอาณาจักร</a:t>
            </a:r>
          </a:p>
        </p:txBody>
      </p:sp>
      <p:pic>
        <p:nvPicPr>
          <p:cNvPr id="20485" name="Picture 5" descr="logo_c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6460" y="4797151"/>
            <a:ext cx="2274527" cy="1835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7" descr="logo_c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38" y="5786438"/>
            <a:ext cx="2322512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928688" y="714375"/>
            <a:ext cx="2928937" cy="1000125"/>
          </a:xfrm>
          <a:prstGeom prst="wedgeRoundRectCallout">
            <a:avLst>
              <a:gd name="adj1" fmla="val 84824"/>
              <a:gd name="adj2" fmla="val 25634"/>
              <a:gd name="adj3" fmla="val 16667"/>
            </a:avLst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38" y="857250"/>
            <a:ext cx="2538412" cy="7858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h-TH" sz="4000" b="1" dirty="0" smtClean="0"/>
              <a:t>คำถามข้อที่ </a:t>
            </a:r>
            <a:r>
              <a:rPr lang="en-US" sz="4000" b="1" dirty="0" smtClean="0"/>
              <a:t>7</a:t>
            </a:r>
            <a:endParaRPr lang="th-TH" sz="4000" b="1" dirty="0"/>
          </a:p>
        </p:txBody>
      </p:sp>
      <p:sp>
        <p:nvSpPr>
          <p:cNvPr id="21508" name="Content Placeholder 2"/>
          <p:cNvSpPr>
            <a:spLocks noGrp="1"/>
          </p:cNvSpPr>
          <p:nvPr>
            <p:ph sz="quarter" idx="1"/>
          </p:nvPr>
        </p:nvSpPr>
        <p:spPr>
          <a:xfrm>
            <a:off x="285750" y="2500313"/>
            <a:ext cx="8358188" cy="3944937"/>
          </a:xfrm>
        </p:spPr>
        <p:txBody>
          <a:bodyPr/>
          <a:lstStyle/>
          <a:p>
            <a:pPr eaLnBrk="1" hangingPunct="1"/>
            <a:r>
              <a:rPr lang="th-TH" sz="4400" b="1" dirty="0" smtClean="0"/>
              <a:t>น้องเป็นเจ้าของเว็บไซต์แห่งหนึ่ง แล้วมีคนมาโพ</a:t>
            </a:r>
            <a:r>
              <a:rPr lang="th-TH" sz="4400" b="1" dirty="0" err="1" smtClean="0"/>
              <a:t>สต์ภาพ</a:t>
            </a:r>
            <a:r>
              <a:rPr lang="th-TH" sz="4400" b="1" dirty="0" smtClean="0"/>
              <a:t>และข้อความไม่เหมาะสม น้องมีความผิดหรือไม่</a:t>
            </a:r>
          </a:p>
          <a:p>
            <a:pPr lvl="1" eaLnBrk="1" hangingPunct="1">
              <a:buNone/>
            </a:pPr>
            <a:r>
              <a:rPr lang="en-US" sz="4400" b="1" dirty="0" smtClean="0">
                <a:cs typeface="KodchiangUPC" pitchFamily="18" charset="-34"/>
              </a:rPr>
              <a:t>1</a:t>
            </a:r>
            <a:r>
              <a:rPr lang="en-US" sz="4100" b="1" dirty="0" smtClean="0">
                <a:cs typeface="KodchiangUPC" pitchFamily="18" charset="-34"/>
              </a:rPr>
              <a:t>. </a:t>
            </a:r>
            <a:r>
              <a:rPr lang="th-TH" sz="4100" b="1" dirty="0" smtClean="0"/>
              <a:t>มี เพราะเหตุเกิดบนเว็บไซต์ของเรา ต้องรีบลบถ้าผู้เสียหายร้องเรียน</a:t>
            </a:r>
          </a:p>
          <a:p>
            <a:pPr lvl="1" eaLnBrk="1" hangingPunct="1">
              <a:buNone/>
            </a:pPr>
            <a:r>
              <a:rPr lang="en-US" sz="4000" b="1" dirty="0" smtClean="0">
                <a:cs typeface="KodchiangUPC" pitchFamily="18" charset="-34"/>
              </a:rPr>
              <a:t>2</a:t>
            </a:r>
            <a:r>
              <a:rPr lang="en-US" sz="4100" b="1" dirty="0" smtClean="0">
                <a:cs typeface="KodchiangUPC" pitchFamily="18" charset="-34"/>
              </a:rPr>
              <a:t>. </a:t>
            </a:r>
            <a:r>
              <a:rPr lang="th-TH" sz="4100" b="1" dirty="0" smtClean="0"/>
              <a:t>ไม่มี เพราะน้องไม่ใช่คนทำ</a:t>
            </a:r>
            <a:endParaRPr lang="en-US" sz="4100" b="1" dirty="0" smtClean="0">
              <a:cs typeface="KodchiangUPC" pitchFamily="18" charset="-34"/>
            </a:endParaRPr>
          </a:p>
          <a:p>
            <a:pPr lvl="1" eaLnBrk="1" hangingPunct="1">
              <a:buFont typeface="Wingdings 2" pitchFamily="18" charset="2"/>
              <a:buNone/>
            </a:pPr>
            <a:endParaRPr lang="th-TH" sz="4100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5286375" y="71438"/>
            <a:ext cx="3286125" cy="2071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pic>
        <p:nvPicPr>
          <p:cNvPr id="21510" name="Picture 5" descr="Cyberkids_Edit.jpg"/>
          <p:cNvPicPr>
            <a:picLocks noChangeAspect="1"/>
          </p:cNvPicPr>
          <p:nvPr/>
        </p:nvPicPr>
        <p:blipFill>
          <a:blip r:embed="rId2" cstate="print"/>
          <a:srcRect r="13977" b="68817"/>
          <a:stretch>
            <a:fillRect/>
          </a:stretch>
        </p:blipFill>
        <p:spPr bwMode="auto">
          <a:xfrm>
            <a:off x="5648325" y="71438"/>
            <a:ext cx="2638425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643563" y="2357438"/>
            <a:ext cx="2643187" cy="142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6643688" y="2143125"/>
            <a:ext cx="785812" cy="214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pic>
        <p:nvPicPr>
          <p:cNvPr id="21513" name="Picture 8" descr="logo_c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38" y="5786438"/>
            <a:ext cx="2322512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642938" y="1500189"/>
            <a:ext cx="7929562" cy="2720900"/>
          </a:xfrm>
          <a:prstGeom prst="wedgeRoundRectCallout">
            <a:avLst>
              <a:gd name="adj1" fmla="val 2232"/>
              <a:gd name="adj2" fmla="val 67044"/>
              <a:gd name="adj3" fmla="val 16667"/>
            </a:avLst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000" b="1" dirty="0" smtClean="0">
                <a:solidFill>
                  <a:schemeClr val="tx1"/>
                </a:solidFill>
              </a:rPr>
              <a:t>คำตอบที่ถูกต้องคือ...</a:t>
            </a:r>
            <a:endParaRPr lang="th-TH" sz="4000" b="1" dirty="0">
              <a:solidFill>
                <a:schemeClr val="tx1"/>
              </a:solidFill>
            </a:endParaRPr>
          </a:p>
        </p:txBody>
      </p:sp>
      <p:sp>
        <p:nvSpPr>
          <p:cNvPr id="22532" name="Content Placeholder 2"/>
          <p:cNvSpPr>
            <a:spLocks noGrp="1"/>
          </p:cNvSpPr>
          <p:nvPr>
            <p:ph sz="quarter" idx="1"/>
          </p:nvPr>
        </p:nvSpPr>
        <p:spPr>
          <a:xfrm>
            <a:off x="714375" y="1500188"/>
            <a:ext cx="7858125" cy="1516062"/>
          </a:xfrm>
        </p:spPr>
        <p:txBody>
          <a:bodyPr/>
          <a:lstStyle/>
          <a:p>
            <a:pPr lvl="1" eaLnBrk="1" hangingPunct="1">
              <a:buNone/>
            </a:pPr>
            <a:r>
              <a:rPr lang="en-US" sz="3200" b="1" dirty="0" smtClean="0">
                <a:cs typeface="KodchiangUPC" pitchFamily="18" charset="-34"/>
              </a:rPr>
              <a:t>1. </a:t>
            </a:r>
            <a:r>
              <a:rPr lang="th-TH" sz="3200" b="1" dirty="0" smtClean="0"/>
              <a:t>มี เพราะเหตุเกิดบนเว็บไซต์ของเรา ต้องรีบลบถ้าผู้เสียหายร้องเรียน ในฐานะผู้ดูแลเว็บไซต์ พ.ร.บ. คอมพิวเตอร์ได้กำหนดไว้ในมาตราที่ </a:t>
            </a:r>
            <a:r>
              <a:rPr lang="en-US" sz="3200" b="1" dirty="0" smtClean="0">
                <a:cs typeface="KodchiangUPC" pitchFamily="18" charset="-34"/>
              </a:rPr>
              <a:t>15</a:t>
            </a:r>
            <a:r>
              <a:rPr lang="th-TH" sz="3200" b="1" dirty="0" smtClean="0"/>
              <a:t> ว่าผู้ให้บริการจงใจสนับสนุนหรือยินยอมให้มีการกระทำความผิดตามมาตรา </a:t>
            </a:r>
            <a:r>
              <a:rPr lang="en-US" sz="3200" b="1" dirty="0" smtClean="0">
                <a:cs typeface="KodchiangUPC" pitchFamily="18" charset="-34"/>
              </a:rPr>
              <a:t>14</a:t>
            </a:r>
            <a:r>
              <a:rPr lang="th-TH" sz="3200" b="1" dirty="0" smtClean="0"/>
              <a:t> ในระบบคอมพิวเตอร์ที่อยู่ในความควบคุมของตน ต้องระวางโทษเช่นเดียวกัน</a:t>
            </a:r>
          </a:p>
        </p:txBody>
      </p:sp>
      <p:pic>
        <p:nvPicPr>
          <p:cNvPr id="22533" name="Picture 5" descr="logo_c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750" y="4529138"/>
            <a:ext cx="2730500" cy="232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7" descr="logo_c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38" y="5786438"/>
            <a:ext cx="2322512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928688" y="714375"/>
            <a:ext cx="2928937" cy="1000125"/>
          </a:xfrm>
          <a:prstGeom prst="wedgeRoundRectCallout">
            <a:avLst>
              <a:gd name="adj1" fmla="val 84824"/>
              <a:gd name="adj2" fmla="val 25634"/>
              <a:gd name="adj3" fmla="val 16667"/>
            </a:avLst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38" y="857250"/>
            <a:ext cx="2538412" cy="7858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h-TH" sz="4000" b="1" dirty="0" smtClean="0"/>
              <a:t>คำถามข้อที่ </a:t>
            </a:r>
            <a:r>
              <a:rPr lang="en-US" sz="4000" b="1" dirty="0" smtClean="0"/>
              <a:t>8</a:t>
            </a:r>
            <a:endParaRPr lang="th-TH" sz="4000" b="1" dirty="0"/>
          </a:p>
        </p:txBody>
      </p:sp>
      <p:sp>
        <p:nvSpPr>
          <p:cNvPr id="23556" name="Content Placeholder 2"/>
          <p:cNvSpPr>
            <a:spLocks noGrp="1"/>
          </p:cNvSpPr>
          <p:nvPr>
            <p:ph sz="quarter" idx="1"/>
          </p:nvPr>
        </p:nvSpPr>
        <p:spPr>
          <a:xfrm>
            <a:off x="285750" y="2500313"/>
            <a:ext cx="8358188" cy="3944937"/>
          </a:xfrm>
        </p:spPr>
        <p:txBody>
          <a:bodyPr/>
          <a:lstStyle/>
          <a:p>
            <a:pPr eaLnBrk="1" hangingPunct="1"/>
            <a:r>
              <a:rPr lang="th-TH" sz="4000" b="1" dirty="0" smtClean="0"/>
              <a:t>น้องค้นพบวิธีเขียนโปรแกรมที่สร้าง</a:t>
            </a:r>
            <a:r>
              <a:rPr lang="th-TH" sz="4000" b="1" dirty="0" err="1" smtClean="0"/>
              <a:t>ไวรัส</a:t>
            </a:r>
            <a:r>
              <a:rPr lang="th-TH" sz="4000" b="1" dirty="0" smtClean="0"/>
              <a:t>คอมพิวเตอร์ น้องเลยลองทำและทดลองส่ง</a:t>
            </a:r>
            <a:r>
              <a:rPr lang="th-TH" sz="4000" b="1" dirty="0" err="1" smtClean="0"/>
              <a:t>ไวรัส</a:t>
            </a:r>
            <a:r>
              <a:rPr lang="th-TH" sz="4000" b="1" dirty="0" smtClean="0"/>
              <a:t>ไปให้เพื่อนๆ มีความผิดหรือไม่</a:t>
            </a:r>
          </a:p>
          <a:p>
            <a:pPr lvl="1" eaLnBrk="1" hangingPunct="1">
              <a:buNone/>
            </a:pPr>
            <a:r>
              <a:rPr lang="en-US" sz="4000" b="1" dirty="0" smtClean="0">
                <a:cs typeface="KodchiangUPC" pitchFamily="18" charset="-34"/>
              </a:rPr>
              <a:t>1</a:t>
            </a:r>
            <a:r>
              <a:rPr lang="en-US" sz="4100" b="1" dirty="0" smtClean="0">
                <a:cs typeface="KodchiangUPC" pitchFamily="18" charset="-34"/>
              </a:rPr>
              <a:t>. </a:t>
            </a:r>
            <a:r>
              <a:rPr lang="th-TH" sz="4100" b="1" dirty="0" smtClean="0"/>
              <a:t>ผิด เพราะอาจสร้างความเสียหายให้คนหมู่มาก</a:t>
            </a:r>
          </a:p>
          <a:p>
            <a:pPr lvl="1" eaLnBrk="1" hangingPunct="1">
              <a:buNone/>
            </a:pPr>
            <a:r>
              <a:rPr lang="en-US" sz="4400" b="1" dirty="0" smtClean="0">
                <a:cs typeface="KodchiangUPC" pitchFamily="18" charset="-34"/>
              </a:rPr>
              <a:t>2</a:t>
            </a:r>
            <a:r>
              <a:rPr lang="en-US" sz="4100" b="1" dirty="0" smtClean="0">
                <a:cs typeface="KodchiangUPC" pitchFamily="18" charset="-34"/>
              </a:rPr>
              <a:t>. </a:t>
            </a:r>
            <a:r>
              <a:rPr lang="th-TH" sz="4100" b="1" dirty="0" smtClean="0"/>
              <a:t>ไม่ผิด เพราะไม่ได้มีเจตนาในการทำลายล้างจริงๆ</a:t>
            </a:r>
          </a:p>
          <a:p>
            <a:pPr lvl="1" eaLnBrk="1" hangingPunct="1">
              <a:buFont typeface="Wingdings 2" pitchFamily="18" charset="2"/>
              <a:buNone/>
            </a:pPr>
            <a:endParaRPr lang="th-TH" sz="4100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5286375" y="71438"/>
            <a:ext cx="3286125" cy="2071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pic>
        <p:nvPicPr>
          <p:cNvPr id="23558" name="Picture 5" descr="Cyberkids_Edit.jpg"/>
          <p:cNvPicPr>
            <a:picLocks noChangeAspect="1"/>
          </p:cNvPicPr>
          <p:nvPr/>
        </p:nvPicPr>
        <p:blipFill>
          <a:blip r:embed="rId2" cstate="print"/>
          <a:srcRect r="13977" b="68817"/>
          <a:stretch>
            <a:fillRect/>
          </a:stretch>
        </p:blipFill>
        <p:spPr bwMode="auto">
          <a:xfrm>
            <a:off x="5648325" y="71438"/>
            <a:ext cx="2638425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643563" y="2357438"/>
            <a:ext cx="2643187" cy="142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6643688" y="2143125"/>
            <a:ext cx="785812" cy="214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pic>
        <p:nvPicPr>
          <p:cNvPr id="23561" name="Picture 8" descr="logo_c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38" y="5786438"/>
            <a:ext cx="2322512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642938" y="1500188"/>
            <a:ext cx="7929562" cy="3000375"/>
          </a:xfrm>
          <a:prstGeom prst="wedgeRoundRectCallout">
            <a:avLst>
              <a:gd name="adj1" fmla="val 2232"/>
              <a:gd name="adj2" fmla="val 67044"/>
              <a:gd name="adj3" fmla="val 16667"/>
            </a:avLst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000" b="1" dirty="0" smtClean="0">
                <a:solidFill>
                  <a:schemeClr val="tx1"/>
                </a:solidFill>
              </a:rPr>
              <a:t>คำตอบที่ถูกต้องคือ...</a:t>
            </a:r>
            <a:endParaRPr lang="th-TH" sz="4000" b="1" dirty="0">
              <a:solidFill>
                <a:schemeClr val="tx1"/>
              </a:solidFill>
            </a:endParaRPr>
          </a:p>
        </p:txBody>
      </p:sp>
      <p:sp>
        <p:nvSpPr>
          <p:cNvPr id="24580" name="Content Placeholder 2"/>
          <p:cNvSpPr>
            <a:spLocks noGrp="1"/>
          </p:cNvSpPr>
          <p:nvPr>
            <p:ph sz="quarter" idx="1"/>
          </p:nvPr>
        </p:nvSpPr>
        <p:spPr>
          <a:xfrm>
            <a:off x="714375" y="1500188"/>
            <a:ext cx="7858125" cy="1516062"/>
          </a:xfrm>
        </p:spPr>
        <p:txBody>
          <a:bodyPr/>
          <a:lstStyle/>
          <a:p>
            <a:pPr lvl="1" eaLnBrk="1" hangingPunct="1">
              <a:buNone/>
            </a:pPr>
            <a:r>
              <a:rPr lang="en-US" sz="3600" b="1" dirty="0" smtClean="0">
                <a:cs typeface="KodchiangUPC" pitchFamily="18" charset="-34"/>
              </a:rPr>
              <a:t>1.</a:t>
            </a:r>
            <a:r>
              <a:rPr lang="th-TH" sz="3600" b="1" dirty="0" smtClean="0">
                <a:cs typeface="KodchiangUPC" pitchFamily="18" charset="-34"/>
              </a:rPr>
              <a:t> </a:t>
            </a:r>
            <a:r>
              <a:rPr lang="th-TH" sz="3600" b="1" dirty="0" smtClean="0"/>
              <a:t>ผิด เพราะอาจสร้างความเสียหายให้คนหมู่มาก</a:t>
            </a:r>
          </a:p>
          <a:p>
            <a:pPr lvl="1" eaLnBrk="1" hangingPunct="1">
              <a:buNone/>
            </a:pPr>
            <a:r>
              <a:rPr lang="th-TH" sz="3600" b="1" dirty="0" smtClean="0"/>
              <a:t>   ตามมาตรา </a:t>
            </a:r>
            <a:r>
              <a:rPr lang="en-US" sz="3600" b="1" dirty="0" smtClean="0">
                <a:cs typeface="KodchiangUPC" pitchFamily="18" charset="-34"/>
              </a:rPr>
              <a:t>13 </a:t>
            </a:r>
            <a:r>
              <a:rPr lang="th-TH" sz="3600" b="1" dirty="0" smtClean="0"/>
              <a:t>ผู้ใดจำหน่ายหรือเผยแพร่ชุดคำสั่งที่จัดทำขึ้นโดยเฉพาะเพื่อนำไปใช้เป็นเครื่องมือในการกระทำความผิด ตามมาตรา </a:t>
            </a:r>
            <a:r>
              <a:rPr lang="en-US" sz="3600" b="1" dirty="0" smtClean="0"/>
              <a:t>5-11 </a:t>
            </a:r>
            <a:r>
              <a:rPr lang="th-TH" sz="3600" b="1" dirty="0" smtClean="0"/>
              <a:t>ต้องระวางโทษจำคุกไม่เกินหนึ่งปี หรือปรับไม่เกินสองหมื่นบาท หรือทั้งจำทั้งปรับ</a:t>
            </a:r>
          </a:p>
        </p:txBody>
      </p:sp>
      <p:pic>
        <p:nvPicPr>
          <p:cNvPr id="24581" name="Picture 5" descr="logo_c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5775" y="4529138"/>
            <a:ext cx="2330450" cy="232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7" descr="logo_c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38" y="5786438"/>
            <a:ext cx="2322512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928688" y="714375"/>
            <a:ext cx="2928937" cy="1000125"/>
          </a:xfrm>
          <a:prstGeom prst="wedgeRoundRectCallout">
            <a:avLst>
              <a:gd name="adj1" fmla="val 84824"/>
              <a:gd name="adj2" fmla="val 25634"/>
              <a:gd name="adj3" fmla="val 16667"/>
            </a:avLst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38" y="857250"/>
            <a:ext cx="2538412" cy="7858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h-TH" sz="4000" b="1" dirty="0" smtClean="0"/>
              <a:t>คำถามข้อที่ </a:t>
            </a:r>
            <a:r>
              <a:rPr lang="en-US" sz="4000" b="1" dirty="0" smtClean="0"/>
              <a:t>9</a:t>
            </a:r>
            <a:endParaRPr lang="th-TH" sz="4000" b="1" dirty="0"/>
          </a:p>
        </p:txBody>
      </p:sp>
      <p:sp>
        <p:nvSpPr>
          <p:cNvPr id="25604" name="Content Placeholder 2"/>
          <p:cNvSpPr>
            <a:spLocks noGrp="1"/>
          </p:cNvSpPr>
          <p:nvPr>
            <p:ph sz="quarter" idx="1"/>
          </p:nvPr>
        </p:nvSpPr>
        <p:spPr>
          <a:xfrm>
            <a:off x="142875" y="2500313"/>
            <a:ext cx="8389565" cy="3944937"/>
          </a:xfrm>
        </p:spPr>
        <p:txBody>
          <a:bodyPr/>
          <a:lstStyle/>
          <a:p>
            <a:pPr eaLnBrk="1" hangingPunct="1"/>
            <a:r>
              <a:rPr lang="th-TH" sz="4000" b="1" dirty="0" smtClean="0"/>
              <a:t>เพื่อนของน้องส่งคลิปหลุดส่วนตัวดาราที่เป็นข่าวมาให้ เพราะคิดว่าน่าจะเป็นการตัดต่อขึ้นมา อยากให้น้องช่วยดูว่าเป็นการตัดต่อจริงหรือไม่ เพื่อนของน้องมีความผิดหรือไม่</a:t>
            </a:r>
          </a:p>
          <a:p>
            <a:pPr lvl="2" eaLnBrk="1" hangingPunct="1">
              <a:buNone/>
            </a:pPr>
            <a:r>
              <a:rPr lang="en-US" sz="4000" b="1" dirty="0" smtClean="0">
                <a:cs typeface="KodchiangUPC" pitchFamily="18" charset="-34"/>
              </a:rPr>
              <a:t>1</a:t>
            </a:r>
            <a:r>
              <a:rPr lang="en-US" sz="3600" b="1" dirty="0" smtClean="0">
                <a:cs typeface="KodchiangUPC" pitchFamily="18" charset="-34"/>
              </a:rPr>
              <a:t>. </a:t>
            </a:r>
            <a:r>
              <a:rPr lang="th-TH" sz="3600" b="1" dirty="0" smtClean="0"/>
              <a:t>ผิด เพราะเป็นการส่งต่อภาพ</a:t>
            </a:r>
            <a:r>
              <a:rPr lang="en-US" sz="3600" b="1" dirty="0" smtClean="0"/>
              <a:t>/</a:t>
            </a:r>
            <a:r>
              <a:rPr lang="th-TH" sz="3600" b="1" dirty="0" smtClean="0"/>
              <a:t>คลิปไม่เหมาะสม </a:t>
            </a:r>
            <a:br>
              <a:rPr lang="th-TH" sz="3600" b="1" dirty="0" smtClean="0"/>
            </a:br>
            <a:r>
              <a:rPr lang="th-TH" sz="3600" b="1" dirty="0" smtClean="0"/>
              <a:t>เป็นการละเมิดสิทธิส่วนบุคคล</a:t>
            </a:r>
          </a:p>
          <a:p>
            <a:pPr lvl="2" eaLnBrk="1" hangingPunct="1">
              <a:buNone/>
            </a:pPr>
            <a:r>
              <a:rPr lang="en-US" sz="3600" b="1" dirty="0" smtClean="0">
                <a:cs typeface="KodchiangUPC" pitchFamily="18" charset="-34"/>
              </a:rPr>
              <a:t>2. </a:t>
            </a:r>
            <a:r>
              <a:rPr lang="th-TH" sz="3600" b="1" dirty="0" smtClean="0"/>
              <a:t>ไม่ผิด เพราะเพื่อนน้องไม่ได้ตัดต่อเอง</a:t>
            </a:r>
          </a:p>
          <a:p>
            <a:pPr lvl="1" eaLnBrk="1" hangingPunct="1">
              <a:buFont typeface="Wingdings 2" pitchFamily="18" charset="2"/>
              <a:buNone/>
            </a:pPr>
            <a:endParaRPr lang="th-TH" sz="4100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5286375" y="71438"/>
            <a:ext cx="3286125" cy="2071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pic>
        <p:nvPicPr>
          <p:cNvPr id="25606" name="Picture 5" descr="Cyberkids_Edit.jpg"/>
          <p:cNvPicPr>
            <a:picLocks noChangeAspect="1"/>
          </p:cNvPicPr>
          <p:nvPr/>
        </p:nvPicPr>
        <p:blipFill>
          <a:blip r:embed="rId2" cstate="print"/>
          <a:srcRect r="13977" b="68817"/>
          <a:stretch>
            <a:fillRect/>
          </a:stretch>
        </p:blipFill>
        <p:spPr bwMode="auto">
          <a:xfrm>
            <a:off x="5648325" y="71438"/>
            <a:ext cx="2638425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643563" y="2357438"/>
            <a:ext cx="2643187" cy="142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6643688" y="2143125"/>
            <a:ext cx="785812" cy="214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pic>
        <p:nvPicPr>
          <p:cNvPr id="25609" name="Picture 8" descr="logo_c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38" y="5786438"/>
            <a:ext cx="2322512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642938" y="1500188"/>
            <a:ext cx="7929562" cy="2720900"/>
          </a:xfrm>
          <a:prstGeom prst="wedgeRoundRectCallout">
            <a:avLst>
              <a:gd name="adj1" fmla="val 2232"/>
              <a:gd name="adj2" fmla="val 67044"/>
              <a:gd name="adj3" fmla="val 16667"/>
            </a:avLst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000" b="1" dirty="0" smtClean="0">
                <a:solidFill>
                  <a:schemeClr val="tx1"/>
                </a:solidFill>
              </a:rPr>
              <a:t>คำตอบที่ถูกต้องคือ...</a:t>
            </a:r>
            <a:endParaRPr lang="th-TH" sz="4000" b="1" dirty="0">
              <a:solidFill>
                <a:schemeClr val="tx1"/>
              </a:solidFill>
            </a:endParaRPr>
          </a:p>
        </p:txBody>
      </p:sp>
      <p:sp>
        <p:nvSpPr>
          <p:cNvPr id="26628" name="Content Placeholder 2"/>
          <p:cNvSpPr>
            <a:spLocks noGrp="1"/>
          </p:cNvSpPr>
          <p:nvPr>
            <p:ph sz="quarter" idx="1"/>
          </p:nvPr>
        </p:nvSpPr>
        <p:spPr>
          <a:xfrm>
            <a:off x="714375" y="1500188"/>
            <a:ext cx="7858125" cy="1516062"/>
          </a:xfrm>
        </p:spPr>
        <p:txBody>
          <a:bodyPr/>
          <a:lstStyle/>
          <a:p>
            <a:pPr lvl="1" eaLnBrk="1" hangingPunct="1">
              <a:buNone/>
            </a:pPr>
            <a:r>
              <a:rPr lang="en-US" sz="3200" b="1" dirty="0" smtClean="0">
                <a:cs typeface="KodchiangUPC" pitchFamily="18" charset="-34"/>
              </a:rPr>
              <a:t>1. </a:t>
            </a:r>
            <a:r>
              <a:rPr lang="th-TH" sz="3200" b="1" dirty="0" smtClean="0"/>
              <a:t>ผิด เพราะเป็นการส่งต่อภาพ</a:t>
            </a:r>
            <a:r>
              <a:rPr lang="en-US" sz="3200" b="1" dirty="0" smtClean="0"/>
              <a:t>/</a:t>
            </a:r>
            <a:r>
              <a:rPr lang="th-TH" sz="3200" b="1" dirty="0" smtClean="0"/>
              <a:t>คลิปไม่เหมาะสม เป็นการละเมิดสิทธิส่วนบุคคล เพราะภาพหลุด คลิปแอบถ่าย เจ้าของไม่ได้มีความประสงค์ในการเผยแพร่ การเผยแพร่ข้อมูลส่วนตัว ข้อมูลที่ทำให้ผู้อื่นได้รับ</a:t>
            </a:r>
            <a:br>
              <a:rPr lang="th-TH" sz="3200" b="1" dirty="0" smtClean="0"/>
            </a:br>
            <a:r>
              <a:rPr lang="th-TH" sz="3200" b="1" dirty="0" smtClean="0"/>
              <a:t>ความอับอาย เสียชื่อเสียง ถูกดูหมิ่น เป็นการละเมิดสิทธิส่วนบุคคล</a:t>
            </a:r>
            <a:br>
              <a:rPr lang="th-TH" sz="3200" b="1" dirty="0" smtClean="0"/>
            </a:br>
            <a:r>
              <a:rPr lang="th-TH" sz="3200" b="1" dirty="0" smtClean="0"/>
              <a:t>จึงมีความผิดตามกฎหมาย</a:t>
            </a:r>
          </a:p>
        </p:txBody>
      </p:sp>
      <p:pic>
        <p:nvPicPr>
          <p:cNvPr id="26629" name="Picture 5" descr="logo_c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4581128"/>
            <a:ext cx="2034505" cy="2033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7" descr="logo_c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38" y="5786438"/>
            <a:ext cx="2322512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928688" y="714375"/>
            <a:ext cx="2928937" cy="1000125"/>
          </a:xfrm>
          <a:prstGeom prst="wedgeRoundRectCallout">
            <a:avLst>
              <a:gd name="adj1" fmla="val 84824"/>
              <a:gd name="adj2" fmla="val 25634"/>
              <a:gd name="adj3" fmla="val 16667"/>
            </a:avLst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38" y="857250"/>
            <a:ext cx="2538412" cy="7858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h-TH" sz="4000" b="1" dirty="0" smtClean="0"/>
              <a:t>คำถามข้อที่ </a:t>
            </a:r>
            <a:r>
              <a:rPr lang="en-US" sz="4000" b="1" dirty="0" smtClean="0"/>
              <a:t>1</a:t>
            </a:r>
            <a:endParaRPr lang="th-TH" sz="4000" b="1" dirty="0"/>
          </a:p>
        </p:txBody>
      </p:sp>
      <p:sp>
        <p:nvSpPr>
          <p:cNvPr id="9220" name="Content Placeholder 2"/>
          <p:cNvSpPr>
            <a:spLocks noGrp="1"/>
          </p:cNvSpPr>
          <p:nvPr>
            <p:ph sz="quarter" idx="1"/>
          </p:nvPr>
        </p:nvSpPr>
        <p:spPr>
          <a:xfrm>
            <a:off x="928688" y="2428875"/>
            <a:ext cx="7467600" cy="3944938"/>
          </a:xfrm>
        </p:spPr>
        <p:txBody>
          <a:bodyPr/>
          <a:lstStyle/>
          <a:p>
            <a:pPr eaLnBrk="1" hangingPunct="1"/>
            <a:r>
              <a:rPr lang="th-TH" sz="4400" b="1" dirty="0" smtClean="0"/>
              <a:t>น้องๆ คิดว่า พ.ร.บ. คอมพิวเตอร์ มีชื่อเต็มว่า</a:t>
            </a:r>
          </a:p>
          <a:p>
            <a:pPr lvl="1" eaLnBrk="1" hangingPunct="1">
              <a:buNone/>
            </a:pPr>
            <a:r>
              <a:rPr lang="en-US" sz="4400" b="1" dirty="0" smtClean="0">
                <a:cs typeface="KodchiangUPC" pitchFamily="18" charset="-34"/>
              </a:rPr>
              <a:t>1</a:t>
            </a:r>
            <a:r>
              <a:rPr lang="en-US" sz="4100" b="1" dirty="0" smtClean="0">
                <a:cs typeface="KodchiangUPC" pitchFamily="18" charset="-34"/>
              </a:rPr>
              <a:t>. </a:t>
            </a:r>
            <a:r>
              <a:rPr lang="th-TH" sz="4100" b="1" dirty="0" smtClean="0"/>
              <a:t>พระราชบัญญัติว่าด้วยการกระทำความผิดเกี่ยวกับคอมพิวเตอร์ พ.ศ. ๒๕๕๐</a:t>
            </a:r>
            <a:endParaRPr lang="en-US" sz="4100" b="1" dirty="0" smtClean="0">
              <a:cs typeface="KodchiangUPC" pitchFamily="18" charset="-34"/>
            </a:endParaRPr>
          </a:p>
          <a:p>
            <a:pPr lvl="1" eaLnBrk="1" hangingPunct="1">
              <a:buNone/>
            </a:pPr>
            <a:r>
              <a:rPr lang="en-US" sz="4400" b="1" dirty="0" smtClean="0">
                <a:cs typeface="KodchiangUPC" pitchFamily="18" charset="-34"/>
              </a:rPr>
              <a:t>2</a:t>
            </a:r>
            <a:r>
              <a:rPr lang="en-US" sz="4100" b="1" dirty="0" smtClean="0">
                <a:cs typeface="KodchiangUPC" pitchFamily="18" charset="-34"/>
              </a:rPr>
              <a:t>. </a:t>
            </a:r>
            <a:r>
              <a:rPr lang="th-TH" sz="4100" b="1" dirty="0" smtClean="0"/>
              <a:t>พระราชบัญญัติว่าด้วยการกระทำความผิด</a:t>
            </a:r>
            <a:br>
              <a:rPr lang="th-TH" sz="4100" b="1" dirty="0" smtClean="0"/>
            </a:br>
            <a:r>
              <a:rPr lang="th-TH" sz="4100" b="1" dirty="0" smtClean="0"/>
              <a:t>ทางเทคโนโลยีสารสนเทศ พ.ศ. ๒๕๕๐</a:t>
            </a:r>
          </a:p>
        </p:txBody>
      </p:sp>
      <p:sp>
        <p:nvSpPr>
          <p:cNvPr id="6" name="Rectangle 5"/>
          <p:cNvSpPr/>
          <p:nvPr/>
        </p:nvSpPr>
        <p:spPr>
          <a:xfrm>
            <a:off x="5286375" y="71438"/>
            <a:ext cx="3286125" cy="2071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pic>
        <p:nvPicPr>
          <p:cNvPr id="9222" name="Picture 5" descr="Cyberkids_Edit.jpg"/>
          <p:cNvPicPr>
            <a:picLocks noChangeAspect="1"/>
          </p:cNvPicPr>
          <p:nvPr/>
        </p:nvPicPr>
        <p:blipFill>
          <a:blip r:embed="rId2" cstate="print"/>
          <a:srcRect r="13977" b="68817"/>
          <a:stretch>
            <a:fillRect/>
          </a:stretch>
        </p:blipFill>
        <p:spPr bwMode="auto">
          <a:xfrm>
            <a:off x="5648325" y="71438"/>
            <a:ext cx="2638425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643563" y="2357438"/>
            <a:ext cx="2643187" cy="142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6643688" y="2143125"/>
            <a:ext cx="785812" cy="214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pic>
        <p:nvPicPr>
          <p:cNvPr id="9225" name="Picture 8" descr="logo_c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5876925"/>
            <a:ext cx="19685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928688" y="714375"/>
            <a:ext cx="2928937" cy="1000125"/>
          </a:xfrm>
          <a:prstGeom prst="wedgeRoundRectCallout">
            <a:avLst>
              <a:gd name="adj1" fmla="val 84824"/>
              <a:gd name="adj2" fmla="val 25634"/>
              <a:gd name="adj3" fmla="val 16667"/>
            </a:avLst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38" y="857250"/>
            <a:ext cx="2538412" cy="7858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h-TH" sz="4000" b="1" dirty="0" smtClean="0"/>
              <a:t>คำถามข้อที่ </a:t>
            </a:r>
            <a:r>
              <a:rPr lang="en-US" sz="4000" b="1" dirty="0" smtClean="0"/>
              <a:t>10</a:t>
            </a:r>
            <a:endParaRPr lang="th-TH" sz="4000" b="1" dirty="0"/>
          </a:p>
        </p:txBody>
      </p:sp>
      <p:sp>
        <p:nvSpPr>
          <p:cNvPr id="27652" name="Content Placeholder 2"/>
          <p:cNvSpPr>
            <a:spLocks noGrp="1"/>
          </p:cNvSpPr>
          <p:nvPr>
            <p:ph sz="quarter" idx="1"/>
          </p:nvPr>
        </p:nvSpPr>
        <p:spPr>
          <a:xfrm>
            <a:off x="142875" y="2484438"/>
            <a:ext cx="8715375" cy="3944937"/>
          </a:xfrm>
        </p:spPr>
        <p:txBody>
          <a:bodyPr/>
          <a:lstStyle/>
          <a:p>
            <a:pPr eaLnBrk="1" hangingPunct="1"/>
            <a:r>
              <a:rPr lang="th-TH" sz="4400" b="1" dirty="0" smtClean="0"/>
              <a:t>น้องจดรหัสผ่านอี</a:t>
            </a:r>
            <a:r>
              <a:rPr lang="th-TH" sz="4400" b="1" dirty="0" err="1" smtClean="0"/>
              <a:t>เมล</a:t>
            </a:r>
            <a:r>
              <a:rPr lang="th-TH" sz="4400" b="1" dirty="0" smtClean="0"/>
              <a:t>เอาไว้ แล้วเพื่อนเห็นจึงแอบเข้าระบบไปเปลี่ยนรหัสเพื่อแกล้งน้องไม่ให้เข้าอี</a:t>
            </a:r>
            <a:r>
              <a:rPr lang="th-TH" sz="4400" b="1" dirty="0" err="1" smtClean="0"/>
              <a:t>เมล</a:t>
            </a:r>
            <a:r>
              <a:rPr lang="th-TH" sz="4400" b="1" dirty="0" smtClean="0"/>
              <a:t>ได้ ผิดหรือไม่</a:t>
            </a:r>
          </a:p>
          <a:p>
            <a:pPr lvl="1" eaLnBrk="1" hangingPunct="1">
              <a:buNone/>
            </a:pPr>
            <a:r>
              <a:rPr lang="en-US" sz="4000" b="1" dirty="0" smtClean="0">
                <a:cs typeface="KodchiangUPC" pitchFamily="18" charset="-34"/>
              </a:rPr>
              <a:t>1</a:t>
            </a:r>
            <a:r>
              <a:rPr lang="en-US" sz="4100" b="1" dirty="0" smtClean="0">
                <a:cs typeface="KodchiangUPC" pitchFamily="18" charset="-34"/>
              </a:rPr>
              <a:t>. </a:t>
            </a:r>
            <a:r>
              <a:rPr lang="th-TH" sz="4100" b="1" dirty="0" smtClean="0"/>
              <a:t>ผิด เพราะเป็นการแอบเข้าโดยเราไม่เต็มใจ</a:t>
            </a:r>
          </a:p>
          <a:p>
            <a:pPr lvl="1" eaLnBrk="1" hangingPunct="1">
              <a:buNone/>
            </a:pPr>
            <a:r>
              <a:rPr lang="en-US" sz="4400" b="1" dirty="0" smtClean="0">
                <a:cs typeface="KodchiangUPC" pitchFamily="18" charset="-34"/>
              </a:rPr>
              <a:t>2</a:t>
            </a:r>
            <a:r>
              <a:rPr lang="en-US" sz="4100" b="1" dirty="0" smtClean="0">
                <a:cs typeface="KodchiangUPC" pitchFamily="18" charset="-34"/>
              </a:rPr>
              <a:t>. </a:t>
            </a:r>
            <a:r>
              <a:rPr lang="th-TH" sz="4100" b="1" dirty="0" smtClean="0"/>
              <a:t>ไม่ผิด เพราะเพื่อนน้องไม่ได้แอบอ่านอี</a:t>
            </a:r>
            <a:r>
              <a:rPr lang="th-TH" sz="4100" b="1" dirty="0" err="1" smtClean="0"/>
              <a:t>เมล</a:t>
            </a:r>
            <a:r>
              <a:rPr lang="th-TH" sz="4100" b="1" dirty="0" smtClean="0"/>
              <a:t> หรือขโมยข้อมูลส่วนตัวไปเผยแพร่</a:t>
            </a:r>
            <a:endParaRPr lang="en-US" sz="4100" b="1" dirty="0" smtClean="0">
              <a:cs typeface="KodchiangUPC" pitchFamily="18" charset="-34"/>
            </a:endParaRPr>
          </a:p>
          <a:p>
            <a:pPr lvl="1" eaLnBrk="1" hangingPunct="1">
              <a:buFont typeface="Wingdings 2" pitchFamily="18" charset="2"/>
              <a:buNone/>
            </a:pPr>
            <a:endParaRPr lang="th-TH" sz="4100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5286375" y="71438"/>
            <a:ext cx="3286125" cy="2071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pic>
        <p:nvPicPr>
          <p:cNvPr id="27654" name="Picture 5" descr="Cyberkids_Edit.jpg"/>
          <p:cNvPicPr>
            <a:picLocks noChangeAspect="1"/>
          </p:cNvPicPr>
          <p:nvPr/>
        </p:nvPicPr>
        <p:blipFill>
          <a:blip r:embed="rId2" cstate="print"/>
          <a:srcRect r="13977" b="68817"/>
          <a:stretch>
            <a:fillRect/>
          </a:stretch>
        </p:blipFill>
        <p:spPr bwMode="auto">
          <a:xfrm>
            <a:off x="5648325" y="71438"/>
            <a:ext cx="2638425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643563" y="2357438"/>
            <a:ext cx="2643187" cy="142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6643688" y="2143125"/>
            <a:ext cx="785812" cy="214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pic>
        <p:nvPicPr>
          <p:cNvPr id="27657" name="Picture 8" descr="logo_c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38" y="5786438"/>
            <a:ext cx="2322512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642938" y="1500188"/>
            <a:ext cx="7929562" cy="2720900"/>
          </a:xfrm>
          <a:prstGeom prst="wedgeRoundRectCallout">
            <a:avLst>
              <a:gd name="adj1" fmla="val 2232"/>
              <a:gd name="adj2" fmla="val 67044"/>
              <a:gd name="adj3" fmla="val 16667"/>
            </a:avLst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000" b="1" dirty="0" smtClean="0">
                <a:solidFill>
                  <a:schemeClr val="tx1"/>
                </a:solidFill>
              </a:rPr>
              <a:t>คำตอบที่ถูกต้องคือ...</a:t>
            </a:r>
            <a:endParaRPr lang="th-TH" sz="4000" b="1" dirty="0">
              <a:solidFill>
                <a:schemeClr val="tx1"/>
              </a:solidFill>
            </a:endParaRPr>
          </a:p>
        </p:txBody>
      </p:sp>
      <p:sp>
        <p:nvSpPr>
          <p:cNvPr id="28676" name="Content Placeholder 2"/>
          <p:cNvSpPr>
            <a:spLocks noGrp="1"/>
          </p:cNvSpPr>
          <p:nvPr>
            <p:ph sz="quarter" idx="1"/>
          </p:nvPr>
        </p:nvSpPr>
        <p:spPr>
          <a:xfrm>
            <a:off x="714375" y="1500188"/>
            <a:ext cx="7858125" cy="1516062"/>
          </a:xfrm>
        </p:spPr>
        <p:txBody>
          <a:bodyPr/>
          <a:lstStyle/>
          <a:p>
            <a:pPr lvl="1" eaLnBrk="1" hangingPunct="1">
              <a:buNone/>
            </a:pPr>
            <a:r>
              <a:rPr lang="en-US" sz="3200" b="1" dirty="0" smtClean="0">
                <a:cs typeface="KodchiangUPC" pitchFamily="18" charset="-34"/>
              </a:rPr>
              <a:t>1. </a:t>
            </a:r>
            <a:r>
              <a:rPr lang="th-TH" sz="3200" b="1" dirty="0" smtClean="0"/>
              <a:t>ผิด เพราะเป็นการแอบเข้าโดยเราไม่เต็มใจ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th-TH" sz="3200" b="1" dirty="0" smtClean="0"/>
              <a:t>   มาตราที่ </a:t>
            </a:r>
            <a:r>
              <a:rPr lang="en-US" sz="3200" b="1" dirty="0" smtClean="0"/>
              <a:t>5 </a:t>
            </a:r>
            <a:r>
              <a:rPr lang="th-TH" sz="3200" b="1" dirty="0" smtClean="0"/>
              <a:t>ว่าด้วยการเข้าถึงระบบคอมพิวเตอร์ที่มีมาตรการป้องกันการเข้าถึงโดยเฉพาะ มาตราที่ </a:t>
            </a:r>
            <a:r>
              <a:rPr lang="en-US" sz="3200" b="1" dirty="0" smtClean="0"/>
              <a:t>9 </a:t>
            </a:r>
            <a:r>
              <a:rPr lang="th-TH" sz="3200" b="1" dirty="0" smtClean="0"/>
              <a:t>ว่าด้วยการทำให้เสียหาย ทำลาย แก้ไข เปลี่ยนแปลง หรือเพิ่มเติมไม่ว่าทั้งหมดหรือบางส่วนของข้อมูลคอมพิวเตอร์ของผู้อื่น มีความผิดตามกฎหมาย</a:t>
            </a:r>
            <a:endParaRPr lang="th-TH" sz="3600" b="1" dirty="0" smtClean="0"/>
          </a:p>
        </p:txBody>
      </p:sp>
      <p:pic>
        <p:nvPicPr>
          <p:cNvPr id="28677" name="Picture 5" descr="logo_c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5775" y="4643438"/>
            <a:ext cx="2330450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7" descr="logo_c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38" y="5786438"/>
            <a:ext cx="2322512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Content Placeholder 3" descr="cat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46575" y="142875"/>
            <a:ext cx="3940175" cy="5643563"/>
          </a:xfrm>
        </p:spPr>
      </p:pic>
      <p:pic>
        <p:nvPicPr>
          <p:cNvPr id="29699" name="Picture 4" descr="children7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988" y="3214688"/>
            <a:ext cx="3933825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Picture 5" descr="new_childmedia_logo-edit-cre copy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340769"/>
            <a:ext cx="1224136" cy="874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6" descr="cats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188640"/>
            <a:ext cx="1696239" cy="994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s_logo.jp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11560" y="2348880"/>
            <a:ext cx="1008112" cy="936104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928688" y="1500188"/>
            <a:ext cx="7358062" cy="1857375"/>
          </a:xfrm>
          <a:prstGeom prst="wedgeRoundRectCallout">
            <a:avLst>
              <a:gd name="adj1" fmla="val 3420"/>
              <a:gd name="adj2" fmla="val 95055"/>
              <a:gd name="adj3" fmla="val 16667"/>
            </a:avLst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000" b="1" dirty="0" smtClean="0">
                <a:solidFill>
                  <a:schemeClr val="tx1"/>
                </a:solidFill>
              </a:rPr>
              <a:t>คำตอบที่ถูกต้องคือ...</a:t>
            </a:r>
            <a:endParaRPr lang="th-TH" sz="4000" b="1" dirty="0">
              <a:solidFill>
                <a:schemeClr val="tx1"/>
              </a:solidFill>
            </a:endParaRPr>
          </a:p>
        </p:txBody>
      </p:sp>
      <p:sp>
        <p:nvSpPr>
          <p:cNvPr id="10244" name="Content Placeholder 2"/>
          <p:cNvSpPr>
            <a:spLocks noGrp="1"/>
          </p:cNvSpPr>
          <p:nvPr>
            <p:ph sz="quarter" idx="1"/>
          </p:nvPr>
        </p:nvSpPr>
        <p:spPr>
          <a:xfrm>
            <a:off x="1033463" y="1698625"/>
            <a:ext cx="7467600" cy="1516063"/>
          </a:xfrm>
        </p:spPr>
        <p:txBody>
          <a:bodyPr/>
          <a:lstStyle/>
          <a:p>
            <a:pPr marL="273050" lvl="1" eaLnBrk="1" hangingPunct="1">
              <a:spcBef>
                <a:spcPts val="600"/>
              </a:spcBef>
              <a:buSzPct val="70000"/>
              <a:buNone/>
            </a:pPr>
            <a:r>
              <a:rPr lang="en-US" sz="4400" b="1" dirty="0" smtClean="0">
                <a:cs typeface="KodchiangUPC" pitchFamily="18" charset="-34"/>
              </a:rPr>
              <a:t>1</a:t>
            </a:r>
            <a:r>
              <a:rPr lang="en-US" sz="4100" b="1" dirty="0" smtClean="0">
                <a:cs typeface="KodchiangUPC" pitchFamily="18" charset="-34"/>
              </a:rPr>
              <a:t>. </a:t>
            </a:r>
            <a:r>
              <a:rPr lang="th-TH" sz="4100" b="1" dirty="0" smtClean="0"/>
              <a:t>พระราชบัญญัติว่าด้วยการกระทำความผิดเกี่ยวกับคอมพิวเตอร์ พ.ศ. ๒๕๕๐</a:t>
            </a:r>
            <a:endParaRPr lang="en-US" sz="4100" b="1" dirty="0" smtClean="0">
              <a:cs typeface="KodchiangUPC" pitchFamily="18" charset="-34"/>
            </a:endParaRPr>
          </a:p>
          <a:p>
            <a:pPr eaLnBrk="1" hangingPunct="1"/>
            <a:endParaRPr lang="th-TH" dirty="0" smtClean="0"/>
          </a:p>
        </p:txBody>
      </p:sp>
      <p:pic>
        <p:nvPicPr>
          <p:cNvPr id="10245" name="Picture 3" descr="childre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88" y="3786188"/>
            <a:ext cx="3087687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5" descr="logo_c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38" y="5786438"/>
            <a:ext cx="2322512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928688" y="714375"/>
            <a:ext cx="2928937" cy="1000125"/>
          </a:xfrm>
          <a:prstGeom prst="wedgeRoundRectCallout">
            <a:avLst>
              <a:gd name="adj1" fmla="val 84824"/>
              <a:gd name="adj2" fmla="val 25634"/>
              <a:gd name="adj3" fmla="val 16667"/>
            </a:avLst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38" y="857250"/>
            <a:ext cx="2538412" cy="7858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h-TH" sz="4000" b="1" dirty="0" smtClean="0"/>
              <a:t>คำถามข้อที่ </a:t>
            </a:r>
            <a:r>
              <a:rPr lang="en-US" sz="4000" b="1" dirty="0" smtClean="0"/>
              <a:t>2</a:t>
            </a:r>
            <a:endParaRPr lang="th-TH" sz="4000" b="1" dirty="0"/>
          </a:p>
        </p:txBody>
      </p:sp>
      <p:sp>
        <p:nvSpPr>
          <p:cNvPr id="11268" name="Content Placeholder 2"/>
          <p:cNvSpPr>
            <a:spLocks noGrp="1"/>
          </p:cNvSpPr>
          <p:nvPr>
            <p:ph sz="quarter" idx="1"/>
          </p:nvPr>
        </p:nvSpPr>
        <p:spPr>
          <a:xfrm>
            <a:off x="928688" y="2500313"/>
            <a:ext cx="7467600" cy="3944937"/>
          </a:xfrm>
        </p:spPr>
        <p:txBody>
          <a:bodyPr/>
          <a:lstStyle/>
          <a:p>
            <a:pPr eaLnBrk="1" hangingPunct="1"/>
            <a:r>
              <a:rPr lang="th-TH" sz="4000" b="1" dirty="0" smtClean="0"/>
              <a:t>เพื่อนแอบเข้าไปขโมยและแก้ไขข้อมูลในคอมพิวเตอร์ของน้อง ผิดกฎหมาย พ.ร.บ.คอมพิวเตอร์ หรือไม่</a:t>
            </a:r>
          </a:p>
          <a:p>
            <a:pPr lvl="1" eaLnBrk="1" hangingPunct="1">
              <a:buNone/>
            </a:pPr>
            <a:r>
              <a:rPr lang="en-US" sz="4000" b="1" dirty="0" smtClean="0">
                <a:cs typeface="KodchiangUPC" pitchFamily="18" charset="-34"/>
              </a:rPr>
              <a:t>1. </a:t>
            </a:r>
            <a:r>
              <a:rPr lang="th-TH" sz="4000" b="1" dirty="0" smtClean="0"/>
              <a:t>ผิด เพราะถือเป็นการเข้าถึงข้อมูลโดยมิชอบ เปลี่ยนแปลงแก้ไขข้อมูล</a:t>
            </a:r>
          </a:p>
          <a:p>
            <a:pPr lvl="1" eaLnBrk="1" hangingPunct="1">
              <a:buNone/>
            </a:pPr>
            <a:r>
              <a:rPr lang="en-US" sz="4000" b="1" dirty="0" smtClean="0">
                <a:cs typeface="KodchiangUPC" pitchFamily="18" charset="-34"/>
              </a:rPr>
              <a:t>2. </a:t>
            </a:r>
            <a:r>
              <a:rPr lang="th-TH" sz="4000" b="1" dirty="0" smtClean="0"/>
              <a:t>ไม่ผิด เพราะไม่ได้มีข้อมูลที่สำคัญมาก </a:t>
            </a:r>
            <a:br>
              <a:rPr lang="th-TH" sz="4000" b="1" dirty="0" smtClean="0"/>
            </a:br>
            <a:r>
              <a:rPr lang="th-TH" sz="4000" b="1" dirty="0" smtClean="0"/>
              <a:t>ไม่ได้ทำความเสียหายต่อข้อมูล</a:t>
            </a:r>
            <a:endParaRPr lang="en-US" sz="4000" b="1" dirty="0" smtClean="0">
              <a:cs typeface="KodchiangUPC" pitchFamily="18" charset="-34"/>
            </a:endParaRPr>
          </a:p>
          <a:p>
            <a:pPr lvl="1" eaLnBrk="1" hangingPunct="1">
              <a:buFont typeface="Wingdings 2" pitchFamily="18" charset="2"/>
              <a:buNone/>
            </a:pPr>
            <a:endParaRPr lang="th-TH" sz="4100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5286375" y="71438"/>
            <a:ext cx="3286125" cy="2071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pic>
        <p:nvPicPr>
          <p:cNvPr id="11270" name="Picture 5" descr="Cyberkids_Edit.jpg"/>
          <p:cNvPicPr>
            <a:picLocks noChangeAspect="1"/>
          </p:cNvPicPr>
          <p:nvPr/>
        </p:nvPicPr>
        <p:blipFill>
          <a:blip r:embed="rId2" cstate="print"/>
          <a:srcRect r="13977" b="68817"/>
          <a:stretch>
            <a:fillRect/>
          </a:stretch>
        </p:blipFill>
        <p:spPr bwMode="auto">
          <a:xfrm>
            <a:off x="5648325" y="71438"/>
            <a:ext cx="2638425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643563" y="2357438"/>
            <a:ext cx="2643187" cy="142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6643688" y="2143125"/>
            <a:ext cx="785812" cy="214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pic>
        <p:nvPicPr>
          <p:cNvPr id="11273" name="Picture 8" descr="logo_c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38" y="5786438"/>
            <a:ext cx="2322512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642938" y="1428751"/>
            <a:ext cx="7929562" cy="2864346"/>
          </a:xfrm>
          <a:prstGeom prst="wedgeRoundRectCallout">
            <a:avLst>
              <a:gd name="adj1" fmla="val 2418"/>
              <a:gd name="adj2" fmla="val 67208"/>
              <a:gd name="adj3" fmla="val 16667"/>
            </a:avLst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000" b="1" dirty="0" smtClean="0">
                <a:solidFill>
                  <a:schemeClr val="tx1"/>
                </a:solidFill>
              </a:rPr>
              <a:t>คำตอบที่ถูกต้องคือ...</a:t>
            </a:r>
            <a:endParaRPr lang="th-TH" sz="4000" b="1" dirty="0">
              <a:solidFill>
                <a:schemeClr val="tx1"/>
              </a:solidFill>
            </a:endParaRPr>
          </a:p>
        </p:txBody>
      </p:sp>
      <p:sp>
        <p:nvSpPr>
          <p:cNvPr id="12292" name="Content Placeholder 2"/>
          <p:cNvSpPr>
            <a:spLocks noGrp="1"/>
          </p:cNvSpPr>
          <p:nvPr>
            <p:ph sz="quarter" idx="1"/>
          </p:nvPr>
        </p:nvSpPr>
        <p:spPr>
          <a:xfrm>
            <a:off x="714375" y="1698625"/>
            <a:ext cx="7858125" cy="1516063"/>
          </a:xfrm>
        </p:spPr>
        <p:txBody>
          <a:bodyPr/>
          <a:lstStyle/>
          <a:p>
            <a:pPr marL="273050" lvl="1" eaLnBrk="1" hangingPunct="1">
              <a:spcBef>
                <a:spcPts val="600"/>
              </a:spcBef>
              <a:buSzPct val="70000"/>
              <a:buNone/>
            </a:pPr>
            <a:r>
              <a:rPr lang="en-US" sz="3600" b="1" dirty="0" smtClean="0">
                <a:cs typeface="KodchiangUPC" pitchFamily="18" charset="-34"/>
              </a:rPr>
              <a:t>1. </a:t>
            </a:r>
            <a:r>
              <a:rPr lang="th-TH" sz="3600" b="1" dirty="0" smtClean="0"/>
              <a:t>ผิด มาตราที่ </a:t>
            </a:r>
            <a:r>
              <a:rPr lang="en-US" sz="3600" b="1" dirty="0" smtClean="0"/>
              <a:t>5,7 </a:t>
            </a:r>
            <a:r>
              <a:rPr lang="th-TH" sz="3600" b="1" dirty="0" smtClean="0"/>
              <a:t>เข้าถึงระบบคอมพิวเตอร์และข้อมูลโดย</a:t>
            </a:r>
            <a:br>
              <a:rPr lang="th-TH" sz="3600" b="1" dirty="0" smtClean="0"/>
            </a:br>
            <a:r>
              <a:rPr lang="th-TH" sz="3600" b="1" dirty="0" smtClean="0"/>
              <a:t>มิชอบ ซึ่งมีมาตรการป้องกันการเข้าถึงโดยเฉพาะ  มาตราที่ </a:t>
            </a:r>
            <a:r>
              <a:rPr lang="en-US" sz="3600" b="1" dirty="0" smtClean="0">
                <a:cs typeface="KodchiangUPC" pitchFamily="18" charset="-34"/>
              </a:rPr>
              <a:t>9 </a:t>
            </a:r>
            <a:r>
              <a:rPr lang="th-TH" sz="3600" b="1" dirty="0" smtClean="0">
                <a:cs typeface="KodchiangUPC" pitchFamily="18" charset="-34"/>
              </a:rPr>
              <a:t>ทำให้เสียหาย ทำลาย แก้ไข เปลี่ยนแปลงข้อมูล ไม่ว่าทั้งหมด</a:t>
            </a:r>
            <a:br>
              <a:rPr lang="th-TH" sz="3600" b="1" dirty="0" smtClean="0">
                <a:cs typeface="KodchiangUPC" pitchFamily="18" charset="-34"/>
              </a:rPr>
            </a:br>
            <a:r>
              <a:rPr lang="th-TH" sz="3600" b="1" dirty="0" smtClean="0">
                <a:cs typeface="KodchiangUPC" pitchFamily="18" charset="-34"/>
              </a:rPr>
              <a:t>หรือบางส่วน </a:t>
            </a:r>
            <a:endParaRPr lang="th-TH" sz="1800" dirty="0" smtClean="0"/>
          </a:p>
        </p:txBody>
      </p:sp>
      <p:pic>
        <p:nvPicPr>
          <p:cNvPr id="12293" name="Picture 5" descr="logo_c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38" y="5786438"/>
            <a:ext cx="2322512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6" descr="children4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4509120"/>
            <a:ext cx="2500312" cy="201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928688" y="714375"/>
            <a:ext cx="2928937" cy="1000125"/>
          </a:xfrm>
          <a:prstGeom prst="wedgeRoundRectCallout">
            <a:avLst>
              <a:gd name="adj1" fmla="val 84824"/>
              <a:gd name="adj2" fmla="val 25634"/>
              <a:gd name="adj3" fmla="val 16667"/>
            </a:avLst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38" y="857250"/>
            <a:ext cx="2538412" cy="7858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h-TH" sz="4000" b="1" dirty="0" smtClean="0"/>
              <a:t>คำถามข้อที่ </a:t>
            </a:r>
            <a:r>
              <a:rPr lang="en-US" sz="4000" b="1" dirty="0" smtClean="0"/>
              <a:t>3</a:t>
            </a:r>
            <a:endParaRPr lang="th-TH" sz="4000" b="1" dirty="0"/>
          </a:p>
        </p:txBody>
      </p:sp>
      <p:sp>
        <p:nvSpPr>
          <p:cNvPr id="13316" name="Content Placeholder 2"/>
          <p:cNvSpPr>
            <a:spLocks noGrp="1"/>
          </p:cNvSpPr>
          <p:nvPr>
            <p:ph sz="quarter" idx="1"/>
          </p:nvPr>
        </p:nvSpPr>
        <p:spPr>
          <a:xfrm>
            <a:off x="390525" y="2428875"/>
            <a:ext cx="8039100" cy="3944938"/>
          </a:xfrm>
        </p:spPr>
        <p:txBody>
          <a:bodyPr/>
          <a:lstStyle/>
          <a:p>
            <a:pPr eaLnBrk="1" hangingPunct="1"/>
            <a:r>
              <a:rPr lang="th-TH" sz="4000" b="1" dirty="0" smtClean="0"/>
              <a:t>น้องได้รับข่าวเกี่ยวกับภัยพิบัติที่จะเกิดขึ้นในปี </a:t>
            </a:r>
            <a:r>
              <a:rPr lang="en-US" sz="3600" b="1" dirty="0" smtClean="0">
                <a:cs typeface="KodchiangUPC" pitchFamily="18" charset="-34"/>
              </a:rPr>
              <a:t>2012 </a:t>
            </a:r>
            <a:r>
              <a:rPr lang="th-TH" sz="3600" b="1" dirty="0" smtClean="0">
                <a:cs typeface="KodchiangUPC" pitchFamily="18" charset="-34"/>
              </a:rPr>
              <a:t/>
            </a:r>
            <a:br>
              <a:rPr lang="th-TH" sz="3600" b="1" dirty="0" smtClean="0">
                <a:cs typeface="KodchiangUPC" pitchFamily="18" charset="-34"/>
              </a:rPr>
            </a:br>
            <a:r>
              <a:rPr lang="th-TH" sz="4000" b="1" dirty="0" smtClean="0"/>
              <a:t>คาดว่าจะเป็นความจริง จึงรีบส่งให้เพื่อนๆ ดู ดีหรือไม่</a:t>
            </a:r>
          </a:p>
          <a:p>
            <a:pPr lvl="1" eaLnBrk="1" hangingPunct="1">
              <a:buNone/>
            </a:pPr>
            <a:r>
              <a:rPr lang="en-US" sz="4400" b="1" dirty="0" smtClean="0">
                <a:cs typeface="KodchiangUPC" pitchFamily="18" charset="-34"/>
              </a:rPr>
              <a:t>1</a:t>
            </a:r>
            <a:r>
              <a:rPr lang="en-US" sz="4100" b="1" dirty="0" smtClean="0">
                <a:cs typeface="KodchiangUPC" pitchFamily="18" charset="-34"/>
              </a:rPr>
              <a:t>. </a:t>
            </a:r>
            <a:r>
              <a:rPr lang="th-TH" sz="4100" b="1" dirty="0" smtClean="0">
                <a:cs typeface="KodchiangUPC" pitchFamily="18" charset="-34"/>
              </a:rPr>
              <a:t>ดี</a:t>
            </a:r>
            <a:r>
              <a:rPr lang="th-TH" sz="4100" b="1" dirty="0" smtClean="0"/>
              <a:t> เพราะเป็นการให้ข้อมูลที่เป็นประโยชน์แก่คนอื่นเพื่อเตรียมตัวในการป้องกันตนเองจากภัยพิบัติ</a:t>
            </a:r>
          </a:p>
          <a:p>
            <a:pPr lvl="1" eaLnBrk="1" hangingPunct="1">
              <a:buNone/>
            </a:pPr>
            <a:r>
              <a:rPr lang="en-US" sz="4400" b="1" dirty="0" smtClean="0">
                <a:cs typeface="KodchiangUPC" pitchFamily="18" charset="-34"/>
              </a:rPr>
              <a:t>2</a:t>
            </a:r>
            <a:r>
              <a:rPr lang="en-US" sz="4100" b="1" dirty="0" smtClean="0">
                <a:cs typeface="KodchiangUPC" pitchFamily="18" charset="-34"/>
              </a:rPr>
              <a:t>. </a:t>
            </a:r>
            <a:r>
              <a:rPr lang="th-TH" sz="4100" b="1" dirty="0" smtClean="0"/>
              <a:t>ไม่ควร เพราะข้อมูลดังกล่าวอาจไม่จริง ทำให้สังคมแตกตื่น เป็นภัยต่อความมั่นคง</a:t>
            </a:r>
            <a:endParaRPr lang="en-US" sz="4100" b="1" dirty="0" smtClean="0">
              <a:cs typeface="KodchiangUPC" pitchFamily="18" charset="-34"/>
            </a:endParaRPr>
          </a:p>
          <a:p>
            <a:pPr lvl="1" eaLnBrk="1" hangingPunct="1">
              <a:buFont typeface="Wingdings 2" pitchFamily="18" charset="2"/>
              <a:buNone/>
            </a:pPr>
            <a:endParaRPr lang="th-TH" sz="4100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5286375" y="71438"/>
            <a:ext cx="3286125" cy="2071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pic>
        <p:nvPicPr>
          <p:cNvPr id="13318" name="Picture 5" descr="Cyberkids_Edit.jpg"/>
          <p:cNvPicPr>
            <a:picLocks noChangeAspect="1"/>
          </p:cNvPicPr>
          <p:nvPr/>
        </p:nvPicPr>
        <p:blipFill>
          <a:blip r:embed="rId2" cstate="print"/>
          <a:srcRect r="13977" b="68817"/>
          <a:stretch>
            <a:fillRect/>
          </a:stretch>
        </p:blipFill>
        <p:spPr bwMode="auto">
          <a:xfrm>
            <a:off x="5648325" y="71438"/>
            <a:ext cx="2638425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643563" y="2357438"/>
            <a:ext cx="2643187" cy="142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6643688" y="2143125"/>
            <a:ext cx="785812" cy="214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pic>
        <p:nvPicPr>
          <p:cNvPr id="13321" name="Picture 8" descr="logo_c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38" y="5786438"/>
            <a:ext cx="2322512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642938" y="1500188"/>
            <a:ext cx="7929562" cy="3008932"/>
          </a:xfrm>
          <a:prstGeom prst="wedgeRoundRectCallout">
            <a:avLst>
              <a:gd name="adj1" fmla="val 2418"/>
              <a:gd name="adj2" fmla="val 72943"/>
              <a:gd name="adj3" fmla="val 16667"/>
            </a:avLst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000" b="1" dirty="0" smtClean="0">
                <a:solidFill>
                  <a:schemeClr val="tx1"/>
                </a:solidFill>
              </a:rPr>
              <a:t>คำตอบที่ถูกต้องคือ...</a:t>
            </a:r>
            <a:endParaRPr lang="th-TH" sz="4000" b="1" dirty="0">
              <a:solidFill>
                <a:schemeClr val="tx1"/>
              </a:solidFill>
            </a:endParaRPr>
          </a:p>
        </p:txBody>
      </p:sp>
      <p:sp>
        <p:nvSpPr>
          <p:cNvPr id="14340" name="Content Placeholder 2"/>
          <p:cNvSpPr>
            <a:spLocks noGrp="1"/>
          </p:cNvSpPr>
          <p:nvPr>
            <p:ph sz="quarter" idx="1"/>
          </p:nvPr>
        </p:nvSpPr>
        <p:spPr>
          <a:xfrm>
            <a:off x="714375" y="1698625"/>
            <a:ext cx="7602041" cy="1516063"/>
          </a:xfrm>
        </p:spPr>
        <p:txBody>
          <a:bodyPr/>
          <a:lstStyle/>
          <a:p>
            <a:pPr lvl="1" eaLnBrk="1" hangingPunct="1">
              <a:buNone/>
            </a:pPr>
            <a:r>
              <a:rPr lang="en-US" sz="3200" b="1" dirty="0" smtClean="0">
                <a:cs typeface="KodchiangUPC" pitchFamily="18" charset="-34"/>
              </a:rPr>
              <a:t>2. </a:t>
            </a:r>
            <a:r>
              <a:rPr lang="th-TH" sz="3200" b="1" dirty="0" smtClean="0"/>
              <a:t>ไม่ควร เพราะข้อมูลดังกล่าวอาจไม่จริง ทำให้สังคมแตกตื่น เป็นภัยต่อความมั่นคง ตามมาตราที่ </a:t>
            </a:r>
            <a:r>
              <a:rPr lang="en-US" sz="3200" b="1" dirty="0" smtClean="0">
                <a:cs typeface="KodchiangUPC" pitchFamily="18" charset="-34"/>
              </a:rPr>
              <a:t>14 </a:t>
            </a:r>
            <a:r>
              <a:rPr lang="th-TH" sz="3200" b="1" dirty="0" smtClean="0"/>
              <a:t>หากข้อมูลนั้นก่อให้เกิดความตื่นตระหนกแก่ประชาชน เกิดความเสียหายแก่ผู้อื่น เป็นข้อมูลเท็จ ข้อมูลที่มีลักษณะลามก ข้อมูลที่น่าจะส่งผลต่อความมั่นคงของประเทศ ถือว่าผู้นำเข้าข้อมูลดังกล่าวมีความผิด</a:t>
            </a:r>
            <a:endParaRPr lang="en-US" sz="3200" b="1" dirty="0" smtClean="0">
              <a:cs typeface="KodchiangUPC" pitchFamily="18" charset="-34"/>
            </a:endParaRPr>
          </a:p>
        </p:txBody>
      </p:sp>
      <p:pic>
        <p:nvPicPr>
          <p:cNvPr id="14341" name="Picture 5" descr="logo_c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710372"/>
            <a:ext cx="2307109" cy="1861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7" descr="logo_c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38" y="5786438"/>
            <a:ext cx="2322512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928688" y="714375"/>
            <a:ext cx="2928937" cy="1000125"/>
          </a:xfrm>
          <a:prstGeom prst="wedgeRoundRectCallout">
            <a:avLst>
              <a:gd name="adj1" fmla="val 84824"/>
              <a:gd name="adj2" fmla="val 25634"/>
              <a:gd name="adj3" fmla="val 16667"/>
            </a:avLst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38" y="857250"/>
            <a:ext cx="2538412" cy="7858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h-TH" sz="4000" b="1" dirty="0" smtClean="0"/>
              <a:t>คำถามข้อที่ </a:t>
            </a:r>
            <a:r>
              <a:rPr lang="en-US" sz="4000" b="1" dirty="0" smtClean="0"/>
              <a:t>4</a:t>
            </a:r>
            <a:endParaRPr lang="th-TH" sz="4000" b="1" dirty="0"/>
          </a:p>
        </p:txBody>
      </p:sp>
      <p:sp>
        <p:nvSpPr>
          <p:cNvPr id="15364" name="Content Placeholder 2"/>
          <p:cNvSpPr>
            <a:spLocks noGrp="1"/>
          </p:cNvSpPr>
          <p:nvPr>
            <p:ph sz="quarter" idx="1"/>
          </p:nvPr>
        </p:nvSpPr>
        <p:spPr>
          <a:xfrm>
            <a:off x="571500" y="2500313"/>
            <a:ext cx="8001000" cy="3944937"/>
          </a:xfrm>
        </p:spPr>
        <p:txBody>
          <a:bodyPr/>
          <a:lstStyle/>
          <a:p>
            <a:pPr eaLnBrk="1" hangingPunct="1"/>
            <a:r>
              <a:rPr lang="th-TH" sz="4400" b="1" dirty="0" smtClean="0"/>
              <a:t>เพื่อนน้องตัดต่อภาพของน้องให้ดูน่าเกลียด และเป็นที่ตลกขบขันของเพื่อนๆ น้องสามารถเอาผิดได้หรือไม่</a:t>
            </a:r>
          </a:p>
          <a:p>
            <a:pPr lvl="1" eaLnBrk="1" hangingPunct="1">
              <a:buNone/>
            </a:pPr>
            <a:r>
              <a:rPr lang="en-US" sz="4000" b="1" dirty="0" smtClean="0">
                <a:cs typeface="KodchiangUPC" pitchFamily="18" charset="-34"/>
              </a:rPr>
              <a:t>1</a:t>
            </a:r>
            <a:r>
              <a:rPr lang="en-US" sz="4100" b="1" dirty="0" smtClean="0">
                <a:cs typeface="KodchiangUPC" pitchFamily="18" charset="-34"/>
              </a:rPr>
              <a:t>. </a:t>
            </a:r>
            <a:r>
              <a:rPr lang="th-TH" sz="4100" b="1" dirty="0" smtClean="0"/>
              <a:t>ได้ เพราะทำให้เกิดความเสียหายต่อตัวน้อง</a:t>
            </a:r>
          </a:p>
          <a:p>
            <a:pPr lvl="1" eaLnBrk="1" hangingPunct="1">
              <a:buNone/>
            </a:pPr>
            <a:r>
              <a:rPr lang="en-US" sz="4000" b="1" dirty="0" smtClean="0">
                <a:cs typeface="KodchiangUPC" pitchFamily="18" charset="-34"/>
              </a:rPr>
              <a:t>2</a:t>
            </a:r>
            <a:r>
              <a:rPr lang="en-US" sz="4100" b="1" dirty="0" smtClean="0">
                <a:cs typeface="KodchiangUPC" pitchFamily="18" charset="-34"/>
              </a:rPr>
              <a:t>. </a:t>
            </a:r>
            <a:r>
              <a:rPr lang="th-TH" sz="4100" b="1" dirty="0" smtClean="0"/>
              <a:t>ไม่ได้ เพราะเป็นแค่การกระทำเพื่อหยอกล้อ ไม่ได้ตั้งใจสร้างความเสื่อมเสีย</a:t>
            </a:r>
            <a:endParaRPr lang="en-US" sz="4100" b="1" dirty="0" smtClean="0">
              <a:cs typeface="KodchiangUPC" pitchFamily="18" charset="-34"/>
            </a:endParaRPr>
          </a:p>
          <a:p>
            <a:pPr lvl="1" eaLnBrk="1" hangingPunct="1">
              <a:buFont typeface="Wingdings 2" pitchFamily="18" charset="2"/>
              <a:buNone/>
            </a:pPr>
            <a:endParaRPr lang="th-TH" sz="4100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5286375" y="71438"/>
            <a:ext cx="3286125" cy="2071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pic>
        <p:nvPicPr>
          <p:cNvPr id="15366" name="Picture 5" descr="Cyberkids_Edit.jpg"/>
          <p:cNvPicPr>
            <a:picLocks noChangeAspect="1"/>
          </p:cNvPicPr>
          <p:nvPr/>
        </p:nvPicPr>
        <p:blipFill>
          <a:blip r:embed="rId2" cstate="print"/>
          <a:srcRect r="13977" b="68817"/>
          <a:stretch>
            <a:fillRect/>
          </a:stretch>
        </p:blipFill>
        <p:spPr bwMode="auto">
          <a:xfrm>
            <a:off x="5648325" y="71438"/>
            <a:ext cx="2638425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643563" y="2357438"/>
            <a:ext cx="2643187" cy="142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6643688" y="2143125"/>
            <a:ext cx="785812" cy="214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pic>
        <p:nvPicPr>
          <p:cNvPr id="15369" name="Picture 8" descr="logo_c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38" y="5786438"/>
            <a:ext cx="2322512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642938" y="1500188"/>
            <a:ext cx="7929562" cy="2792908"/>
          </a:xfrm>
          <a:prstGeom prst="wedgeRoundRectCallout">
            <a:avLst>
              <a:gd name="adj1" fmla="val 2418"/>
              <a:gd name="adj2" fmla="val 72943"/>
              <a:gd name="adj3" fmla="val 16667"/>
            </a:avLst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000" b="1" dirty="0" smtClean="0">
                <a:solidFill>
                  <a:schemeClr val="tx1"/>
                </a:solidFill>
              </a:rPr>
              <a:t>คำตอบที่ถูกต้องคือ...</a:t>
            </a:r>
            <a:endParaRPr lang="th-TH" sz="4000" b="1" dirty="0">
              <a:solidFill>
                <a:schemeClr val="tx1"/>
              </a:solidFill>
            </a:endParaRPr>
          </a:p>
        </p:txBody>
      </p:sp>
      <p:sp>
        <p:nvSpPr>
          <p:cNvPr id="16388" name="Content Placeholder 2"/>
          <p:cNvSpPr>
            <a:spLocks noGrp="1"/>
          </p:cNvSpPr>
          <p:nvPr>
            <p:ph sz="quarter" idx="1"/>
          </p:nvPr>
        </p:nvSpPr>
        <p:spPr>
          <a:xfrm>
            <a:off x="755576" y="1628800"/>
            <a:ext cx="7858125" cy="1516063"/>
          </a:xfrm>
        </p:spPr>
        <p:txBody>
          <a:bodyPr/>
          <a:lstStyle/>
          <a:p>
            <a:pPr lvl="1" eaLnBrk="1" hangingPunct="1">
              <a:buNone/>
            </a:pPr>
            <a:r>
              <a:rPr lang="en-US" sz="3200" b="1" dirty="0" smtClean="0">
                <a:cs typeface="KodchiangUPC" pitchFamily="18" charset="-34"/>
              </a:rPr>
              <a:t>1. </a:t>
            </a:r>
            <a:r>
              <a:rPr lang="th-TH" sz="3200" b="1" dirty="0" smtClean="0"/>
              <a:t>ได้ เพราะทำให้เกิดความเสียหายต่อตัวน้อง</a:t>
            </a:r>
          </a:p>
          <a:p>
            <a:pPr lvl="1" eaLnBrk="1" hangingPunct="1">
              <a:buNone/>
            </a:pPr>
            <a:r>
              <a:rPr lang="th-TH" sz="3200" b="1" dirty="0" smtClean="0"/>
              <a:t>   ตามมาตราที่ </a:t>
            </a:r>
            <a:r>
              <a:rPr lang="en-US" sz="3200" b="1" dirty="0" smtClean="0">
                <a:cs typeface="KodchiangUPC" pitchFamily="18" charset="-34"/>
              </a:rPr>
              <a:t>16 </a:t>
            </a:r>
            <a:r>
              <a:rPr lang="th-TH" sz="3200" b="1" dirty="0" smtClean="0"/>
              <a:t>การนำเข้าภาพสร้าง ตัดต่อ เติม หรือดัดแปลง</a:t>
            </a:r>
            <a:br>
              <a:rPr lang="th-TH" sz="3200" b="1" dirty="0" smtClean="0"/>
            </a:br>
            <a:r>
              <a:rPr lang="th-TH" sz="3200" b="1" dirty="0" smtClean="0"/>
              <a:t>ของผู้อื่นซึ่งสร้างความอับอาย เสียชื่อเสียง ถูกดูหมิ่นหรือถูกเกลียดชัง เป็นความผิด ต้องระวางโทษจำคุกไม่เกิน</a:t>
            </a:r>
            <a:r>
              <a:rPr lang="en-US" sz="3200" b="1" dirty="0" smtClean="0">
                <a:cs typeface="KodchiangUPC" pitchFamily="18" charset="-34"/>
              </a:rPr>
              <a:t> 3 </a:t>
            </a:r>
            <a:r>
              <a:rPr lang="th-TH" sz="3200" b="1" dirty="0" smtClean="0"/>
              <a:t>ปี หรือปรับไม่เกิน</a:t>
            </a:r>
            <a:br>
              <a:rPr lang="th-TH" sz="3200" b="1" dirty="0" smtClean="0"/>
            </a:br>
            <a:r>
              <a:rPr lang="th-TH" sz="3200" b="1" dirty="0" smtClean="0"/>
              <a:t>หกหมื่นบาท หรือทั้งจำทั้งปรับ</a:t>
            </a:r>
          </a:p>
        </p:txBody>
      </p:sp>
      <p:pic>
        <p:nvPicPr>
          <p:cNvPr id="16389" name="Picture 5" descr="logo_c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2125" y="4381500"/>
            <a:ext cx="238125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7" descr="logo_c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38" y="5786438"/>
            <a:ext cx="2322512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952</TotalTime>
  <Words>908</Words>
  <Application>Microsoft Office PowerPoint</Application>
  <PresentationFormat>On-screen Show (4:3)</PresentationFormat>
  <Paragraphs>67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Oriel</vt:lpstr>
      <vt:lpstr>รู้ทัน พ.ร.บ. คอมพิวเตอร์</vt:lpstr>
      <vt:lpstr>คำถามข้อที่ 1</vt:lpstr>
      <vt:lpstr>คำตอบที่ถูกต้องคือ...</vt:lpstr>
      <vt:lpstr>คำถามข้อที่ 2</vt:lpstr>
      <vt:lpstr>คำตอบที่ถูกต้องคือ...</vt:lpstr>
      <vt:lpstr>คำถามข้อที่ 3</vt:lpstr>
      <vt:lpstr>คำตอบที่ถูกต้องคือ...</vt:lpstr>
      <vt:lpstr>คำถามข้อที่ 4</vt:lpstr>
      <vt:lpstr>คำตอบที่ถูกต้องคือ...</vt:lpstr>
      <vt:lpstr>คำถามข้อที่ 5</vt:lpstr>
      <vt:lpstr>คำตอบที่ถูกต้องคือ...</vt:lpstr>
      <vt:lpstr>คำถามข้อที่ 6</vt:lpstr>
      <vt:lpstr>คำตอบที่ถูกต้องคือ...</vt:lpstr>
      <vt:lpstr>คำถามข้อที่ 7</vt:lpstr>
      <vt:lpstr>คำตอบที่ถูกต้องคือ...</vt:lpstr>
      <vt:lpstr>คำถามข้อที่ 8</vt:lpstr>
      <vt:lpstr>คำตอบที่ถูกต้องคือ...</vt:lpstr>
      <vt:lpstr>คำถามข้อที่ 9</vt:lpstr>
      <vt:lpstr>คำตอบที่ถูกต้องคือ...</vt:lpstr>
      <vt:lpstr>คำถามข้อที่ 10</vt:lpstr>
      <vt:lpstr>คำตอบที่ถูกต้องคือ...</vt:lpstr>
      <vt:lpstr>Slide 22</vt:lpstr>
    </vt:vector>
  </TitlesOfParts>
  <Company>BaanCom Corporate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รู้ทัน พรบ.คอมพิวเตอร์</dc:title>
  <dc:creator>BaanCom</dc:creator>
  <cp:lastModifiedBy>foundation99</cp:lastModifiedBy>
  <cp:revision>56</cp:revision>
  <dcterms:created xsi:type="dcterms:W3CDTF">2011-08-20T03:09:15Z</dcterms:created>
  <dcterms:modified xsi:type="dcterms:W3CDTF">2012-08-14T05:19:28Z</dcterms:modified>
</cp:coreProperties>
</file>